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76" r:id="rId3"/>
    <p:sldMasterId id="2147483678" r:id="rId4"/>
    <p:sldMasterId id="2147483684" r:id="rId5"/>
    <p:sldMasterId id="2147483688" r:id="rId6"/>
    <p:sldMasterId id="2147483694" r:id="rId7"/>
    <p:sldMasterId id="2147483714" r:id="rId8"/>
    <p:sldMasterId id="2147483716" r:id="rId9"/>
    <p:sldMasterId id="2147483718" r:id="rId10"/>
  </p:sldMasterIdLst>
  <p:notesMasterIdLst>
    <p:notesMasterId r:id="rId83"/>
  </p:notesMasterIdLst>
  <p:handoutMasterIdLst>
    <p:handoutMasterId r:id="rId84"/>
  </p:handoutMasterIdLst>
  <p:sldIdLst>
    <p:sldId id="256" r:id="rId11"/>
    <p:sldId id="425" r:id="rId12"/>
    <p:sldId id="319" r:id="rId13"/>
    <p:sldId id="362" r:id="rId14"/>
    <p:sldId id="326" r:id="rId15"/>
    <p:sldId id="411" r:id="rId16"/>
    <p:sldId id="327" r:id="rId17"/>
    <p:sldId id="320" r:id="rId18"/>
    <p:sldId id="257" r:id="rId19"/>
    <p:sldId id="315" r:id="rId20"/>
    <p:sldId id="373" r:id="rId21"/>
    <p:sldId id="413" r:id="rId22"/>
    <p:sldId id="363" r:id="rId23"/>
    <p:sldId id="414" r:id="rId24"/>
    <p:sldId id="374" r:id="rId25"/>
    <p:sldId id="260" r:id="rId26"/>
    <p:sldId id="375" r:id="rId27"/>
    <p:sldId id="376" r:id="rId28"/>
    <p:sldId id="261" r:id="rId29"/>
    <p:sldId id="262" r:id="rId30"/>
    <p:sldId id="377" r:id="rId31"/>
    <p:sldId id="306" r:id="rId32"/>
    <p:sldId id="330" r:id="rId33"/>
    <p:sldId id="307" r:id="rId34"/>
    <p:sldId id="265" r:id="rId35"/>
    <p:sldId id="378" r:id="rId36"/>
    <p:sldId id="266" r:id="rId37"/>
    <p:sldId id="382" r:id="rId38"/>
    <p:sldId id="267" r:id="rId39"/>
    <p:sldId id="415" r:id="rId40"/>
    <p:sldId id="379" r:id="rId41"/>
    <p:sldId id="317" r:id="rId42"/>
    <p:sldId id="380" r:id="rId43"/>
    <p:sldId id="269" r:id="rId44"/>
    <p:sldId id="381" r:id="rId45"/>
    <p:sldId id="305" r:id="rId46"/>
    <p:sldId id="332" r:id="rId47"/>
    <p:sldId id="308" r:id="rId48"/>
    <p:sldId id="383" r:id="rId49"/>
    <p:sldId id="272" r:id="rId50"/>
    <p:sldId id="273" r:id="rId51"/>
    <p:sldId id="384" r:id="rId52"/>
    <p:sldId id="274" r:id="rId53"/>
    <p:sldId id="385" r:id="rId54"/>
    <p:sldId id="313" r:id="rId55"/>
    <p:sldId id="386" r:id="rId56"/>
    <p:sldId id="416" r:id="rId57"/>
    <p:sldId id="275" r:id="rId58"/>
    <p:sldId id="387" r:id="rId59"/>
    <p:sldId id="304" r:id="rId60"/>
    <p:sldId id="335" r:id="rId61"/>
    <p:sldId id="309" r:id="rId62"/>
    <p:sldId id="279" r:id="rId63"/>
    <p:sldId id="388" r:id="rId64"/>
    <p:sldId id="280" r:id="rId65"/>
    <p:sldId id="389" r:id="rId66"/>
    <p:sldId id="281" r:id="rId67"/>
    <p:sldId id="390" r:id="rId68"/>
    <p:sldId id="282" r:id="rId69"/>
    <p:sldId id="391" r:id="rId70"/>
    <p:sldId id="283" r:id="rId71"/>
    <p:sldId id="417" r:id="rId72"/>
    <p:sldId id="392" r:id="rId73"/>
    <p:sldId id="303" r:id="rId74"/>
    <p:sldId id="424" r:id="rId75"/>
    <p:sldId id="419" r:id="rId76"/>
    <p:sldId id="420" r:id="rId77"/>
    <p:sldId id="421" r:id="rId78"/>
    <p:sldId id="422" r:id="rId79"/>
    <p:sldId id="423" r:id="rId80"/>
    <p:sldId id="345" r:id="rId81"/>
    <p:sldId id="418" r:id="rId82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e Lyons" initials="D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ECEEF"/>
    <a:srgbClr val="FFCCFF"/>
    <a:srgbClr val="CCECFF"/>
    <a:srgbClr val="CCFFCC"/>
    <a:srgbClr val="FFDCB9"/>
    <a:srgbClr val="FFE4C9"/>
    <a:srgbClr val="B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94660"/>
  </p:normalViewPr>
  <p:slideViewPr>
    <p:cSldViewPr>
      <p:cViewPr varScale="1">
        <p:scale>
          <a:sx n="72" d="100"/>
          <a:sy n="72" d="100"/>
        </p:scale>
        <p:origin x="8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C0ED1-FE75-4266-8524-205D7301291C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DE03D-1E9A-49EA-80F7-392D081992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630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3DFDF-392C-4767-B4AC-AAB0FE0871C2}" type="datetimeFigureOut">
              <a:rPr lang="en-AU" smtClean="0"/>
              <a:t>30/08/2021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ABD46-4A1B-41FB-933A-FC2250FED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690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Are these 2021 teams?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ABD46-4A1B-41FB-933A-FC2250FEDC9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14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ABD46-4A1B-41FB-933A-FC2250FEDC9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605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ABD46-4A1B-41FB-933A-FC2250FEDC92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51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ABD46-4A1B-41FB-933A-FC2250FEDC92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83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53A0-880B-476D-AAF2-E0003B97C90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F743-4677-4805-A8FE-138036B06B1B}" type="datetimeFigureOut">
              <a:rPr lang="en-AU" smtClean="0"/>
              <a:pPr/>
              <a:t>30/08/2021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DF6-E5A5-48B7-A237-0A6BFE2D7D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91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90" y="1700808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F743-4677-4805-A8FE-138036B06B1B}" type="datetimeFigureOut">
              <a:rPr lang="en-AU" smtClean="0"/>
              <a:pPr/>
              <a:t>30/08/2021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DF6-E5A5-48B7-A237-0A6BFE2D7D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87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F743-4677-4805-A8FE-138036B06B1B}" type="datetimeFigureOut">
              <a:rPr lang="en-AU" smtClean="0"/>
              <a:pPr/>
              <a:t>30/08/2021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DF6-E5A5-48B7-A237-0A6BFE2D7D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26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F743-4677-4805-A8FE-138036B06B1B}" type="datetimeFigureOut">
              <a:rPr lang="en-AU" smtClean="0"/>
              <a:pPr/>
              <a:t>30/08/2021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DF6-E5A5-48B7-A237-0A6BFE2D7D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908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F743-4677-4805-A8FE-138036B06B1B}" type="datetimeFigureOut">
              <a:rPr lang="en-AU" smtClean="0"/>
              <a:pPr/>
              <a:t>30/08/2021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DF6-E5A5-48B7-A237-0A6BFE2D7D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737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F743-4677-4805-A8FE-138036B06B1B}" type="datetimeFigureOut">
              <a:rPr lang="en-AU" smtClean="0"/>
              <a:pPr/>
              <a:t>30/08/2021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DF6-E5A5-48B7-A237-0A6BFE2D7D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159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861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F743-4677-4805-A8FE-138036B06B1B}" type="datetimeFigureOut">
              <a:rPr lang="en-AU" smtClean="0"/>
              <a:pPr/>
              <a:t>30/08/2021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DF6-E5A5-48B7-A237-0A6BFE2D7D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716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F743-4677-4805-A8FE-138036B06B1B}" type="datetimeFigureOut">
              <a:rPr lang="en-AU" smtClean="0"/>
              <a:pPr/>
              <a:t>30/08/2021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DF6-E5A5-48B7-A237-0A6BFE2D7D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7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F743-4677-4805-A8FE-138036B06B1B}" type="datetimeFigureOut">
              <a:rPr lang="en-AU" smtClean="0"/>
              <a:pPr/>
              <a:t>30/08/2021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DF6-E5A5-48B7-A237-0A6BFE2D7D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878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0CB1-A812-4B6E-846F-66AFD5579B5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43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F743-4677-4805-A8FE-138036B06B1B}" type="datetimeFigureOut">
              <a:rPr lang="en-AU" smtClean="0"/>
              <a:pPr/>
              <a:t>30/08/2021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8EDF6-E5A5-48B7-A237-0A6BFE2D7D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49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53A0-880B-476D-AAF2-E0003B97C90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53A0-880B-476D-AAF2-E0003B97C90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53A0-880B-476D-AAF2-E0003B97C90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53A0-880B-476D-AAF2-E0003B97C90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53A0-880B-476D-AAF2-E0003B97C90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53A0-880B-476D-AAF2-E0003B97C90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53A0-880B-476D-AAF2-E0003B97C90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44B0D-119D-40A7-A7F8-C31CC0432B4F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03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F743-4677-4805-A8FE-138036B06B1B}" type="datetimeFigureOut">
              <a:rPr lang="en-AU" smtClean="0"/>
              <a:pPr/>
              <a:t>30/08/2021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8EDF6-E5A5-48B7-A237-0A6BFE2D7D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145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44B0D-119D-40A7-A7F8-C31CC0432B4F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44B0D-119D-40A7-A7F8-C31CC0432B4F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44B0D-119D-40A7-A7F8-C31CC0432B4F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44B0D-119D-40A7-A7F8-C31CC0432B4F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44B0D-119D-40A7-A7F8-C31CC0432B4F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44B0D-119D-40A7-A7F8-C31CC0432B4F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44B0D-119D-40A7-A7F8-C31CC0432B4F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E44B0D-119D-40A7-A7F8-C31CC0432B4F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207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684" y="476672"/>
            <a:ext cx="5688632" cy="1584176"/>
          </a:xfrm>
        </p:spPr>
        <p:txBody>
          <a:bodyPr>
            <a:noAutofit/>
          </a:bodyPr>
          <a:lstStyle/>
          <a:p>
            <a:br>
              <a:rPr lang="en-AU" sz="6000" b="1" i="1" dirty="0"/>
            </a:br>
            <a:r>
              <a:rPr lang="en-AU" sz="6000" b="1" i="1" dirty="0">
                <a:solidFill>
                  <a:schemeClr val="accent5">
                    <a:lumMod val="75000"/>
                  </a:schemeClr>
                </a:solidFill>
              </a:rPr>
              <a:t>Welcome to the</a:t>
            </a:r>
            <a:br>
              <a:rPr lang="en-AU" sz="6000" dirty="0"/>
            </a:br>
            <a:endParaRPr lang="en-A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060848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i="1" dirty="0">
                <a:solidFill>
                  <a:srgbClr val="4BACC6">
                    <a:lumMod val="20000"/>
                    <a:lumOff val="80000"/>
                  </a:srgbClr>
                </a:solidFill>
                <a:ea typeface="+mj-ea"/>
                <a:cs typeface="+mj-cs"/>
              </a:rPr>
              <a:t>2021 CBCA Queensland </a:t>
            </a:r>
            <a:br>
              <a:rPr lang="en-AU" sz="6000" b="1" i="1" dirty="0">
                <a:solidFill>
                  <a:srgbClr val="4BACC6">
                    <a:lumMod val="20000"/>
                    <a:lumOff val="80000"/>
                  </a:srgbClr>
                </a:solidFill>
                <a:ea typeface="+mj-ea"/>
                <a:cs typeface="+mj-cs"/>
              </a:rPr>
            </a:br>
            <a:r>
              <a:rPr lang="en-AU" sz="6000" b="1" i="1" dirty="0">
                <a:solidFill>
                  <a:srgbClr val="4BACC6">
                    <a:lumMod val="20000"/>
                    <a:lumOff val="80000"/>
                  </a:srgbClr>
                </a:solidFill>
                <a:ea typeface="+mj-ea"/>
                <a:cs typeface="+mj-cs"/>
              </a:rPr>
              <a:t>Readers Cup State Final</a:t>
            </a:r>
          </a:p>
          <a:p>
            <a:pPr algn="ctr"/>
            <a:r>
              <a:rPr lang="en-AU" sz="6000" b="1" i="1" dirty="0">
                <a:solidFill>
                  <a:srgbClr val="4BACC6">
                    <a:lumMod val="20000"/>
                    <a:lumOff val="80000"/>
                  </a:srgbClr>
                </a:solidFill>
                <a:ea typeface="+mj-ea"/>
                <a:cs typeface="+mj-cs"/>
              </a:rPr>
              <a:t>Year 5/6</a:t>
            </a:r>
            <a:br>
              <a:rPr lang="en-AU" sz="6000" b="1" i="1" dirty="0">
                <a:solidFill>
                  <a:srgbClr val="4BACC6">
                    <a:lumMod val="20000"/>
                    <a:lumOff val="80000"/>
                  </a:srgbClr>
                </a:solidFill>
                <a:ea typeface="+mj-ea"/>
                <a:cs typeface="+mj-cs"/>
              </a:rPr>
            </a:b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52" y="4923170"/>
            <a:ext cx="951896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492896"/>
            <a:ext cx="8061630" cy="3911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were the two main requirements for Miss Bamford’s Recount assignment?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4000" dirty="0">
              <a:solidFill>
                <a:srgbClr val="FFFFCC"/>
              </a:solidFill>
            </a:endParaRP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47C8474-F56E-447D-B4E3-03D4BD2B9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82" y="453899"/>
            <a:ext cx="1610148" cy="24875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492896"/>
            <a:ext cx="8061630" cy="3911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2: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books does Candice like to read?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E5A922E-2914-4099-A9ED-93D1E1290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82" y="453899"/>
            <a:ext cx="1610148" cy="24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8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492896"/>
            <a:ext cx="8061630" cy="3911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3: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did Candice give Miss Bamford a pirate kit?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(45 secs)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E5A922E-2914-4099-A9ED-93D1E1290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82" y="453899"/>
            <a:ext cx="1610148" cy="24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3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F66F1-29C5-4AB5-ABE4-309810BBC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12076"/>
            <a:ext cx="7870074" cy="399977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  <a:ea typeface="+mj-ea"/>
                <a:cs typeface="+mj-cs"/>
              </a:rPr>
              <a:t>Question 4: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unusual about the rooftops of </a:t>
            </a:r>
            <a:r>
              <a:rPr lang="en-AU" sz="4000" b="1" dirty="0" err="1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Holbard</a:t>
            </a: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and who uses them?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en-AU" sz="1700" dirty="0">
              <a:solidFill>
                <a:srgbClr val="FFFFCC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5" descr="A picture containing text, outdoor, mammal&#10;&#10;Description automatically generated">
            <a:extLst>
              <a:ext uri="{FF2B5EF4-FFF2-40B4-BE49-F238E27FC236}">
                <a16:creationId xmlns:a16="http://schemas.microsoft.com/office/drawing/2014/main" id="{84AB30EE-A879-4DBC-8D57-AEDE28A02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6148"/>
            <a:ext cx="1391428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F66F1-29C5-4AB5-ABE4-309810BBC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12076"/>
            <a:ext cx="7870074" cy="399977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  <a:ea typeface="+mj-ea"/>
                <a:cs typeface="+mj-cs"/>
              </a:rPr>
              <a:t>Question 5: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true purpose for wolf guards wearing an amulet?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en-AU" sz="1700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5" descr="A picture containing text, outdoor, mammal&#10;&#10;Description automatically generated">
            <a:extLst>
              <a:ext uri="{FF2B5EF4-FFF2-40B4-BE49-F238E27FC236}">
                <a16:creationId xmlns:a16="http://schemas.microsoft.com/office/drawing/2014/main" id="{84AB30EE-A879-4DBC-8D57-AEDE28A02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6148"/>
            <a:ext cx="1391428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F66F1-29C5-4AB5-ABE4-309810BBC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12076"/>
            <a:ext cx="7870074" cy="399977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  <a:ea typeface="+mj-ea"/>
                <a:cs typeface="+mj-cs"/>
              </a:rPr>
              <a:t>Question 6: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was the entrance to the harbour of </a:t>
            </a:r>
            <a:r>
              <a:rPr lang="en-AU" sz="4000" b="1" dirty="0" err="1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Vallen</a:t>
            </a: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protected?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en-AU" sz="1700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" name="Picture 6" descr="A picture containing text, outdoor, mammal&#10;&#10;Description automatically generated">
            <a:extLst>
              <a:ext uri="{FF2B5EF4-FFF2-40B4-BE49-F238E27FC236}">
                <a16:creationId xmlns:a16="http://schemas.microsoft.com/office/drawing/2014/main" id="{5E60F2C5-46AA-4D6A-A57A-5059E5DC0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6148"/>
            <a:ext cx="1391428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90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92" y="2564904"/>
            <a:ext cx="7861393" cy="3240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7: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was Lizard looking for in suite 70 at the Raffles Hotel, and where did he eventually find it?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AU" sz="4000" dirty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9B57CE2-34AA-4C25-84D0-637A6BCFF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59999"/>
            <a:ext cx="1386850" cy="21439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503923"/>
            <a:ext cx="7897825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8: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was the boy’s nickname Lizard?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AU" sz="4000" dirty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54F1454-9763-4635-B28E-ED2C9CA06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60000"/>
            <a:ext cx="1386850" cy="21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32856"/>
            <a:ext cx="7875594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9: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does Noah think his parents were having a joke when they called him Noah?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5A509FAD-0AEE-4CD0-898A-9DDA6DDA2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5" y="368563"/>
            <a:ext cx="1396394" cy="214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36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72816"/>
            <a:ext cx="7875594" cy="4725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10: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does Lottie compare her house to the rest of the houses in Gilbert Street?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4716250F-F2B6-417E-8190-6FA376D2A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5" y="368563"/>
            <a:ext cx="1396394" cy="21419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9FB45F-0002-4909-A44C-5FDF5D6721F6}"/>
              </a:ext>
            </a:extLst>
          </p:cNvPr>
          <p:cNvSpPr txBox="1"/>
          <p:nvPr/>
        </p:nvSpPr>
        <p:spPr>
          <a:xfrm>
            <a:off x="935596" y="-171400"/>
            <a:ext cx="7272808" cy="1979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8000" spc="354" dirty="0">
                <a:latin typeface="Barlow Condensed Bold"/>
              </a:rPr>
              <a:t>2021 STATS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F29BA-E8D9-4D9F-B152-1A7D38CAC782}"/>
              </a:ext>
            </a:extLst>
          </p:cNvPr>
          <p:cNvSpPr txBox="1"/>
          <p:nvPr/>
        </p:nvSpPr>
        <p:spPr>
          <a:xfrm>
            <a:off x="1043608" y="2204864"/>
            <a:ext cx="74888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/>
              <a:t>790</a:t>
            </a:r>
            <a:r>
              <a:rPr lang="en-AU" dirty="0"/>
              <a:t> </a:t>
            </a:r>
            <a:r>
              <a:rPr lang="en-AU" sz="2400" dirty="0"/>
              <a:t>teams registered from </a:t>
            </a:r>
            <a:r>
              <a:rPr lang="en-AU" sz="4400" b="1" dirty="0"/>
              <a:t>637</a:t>
            </a:r>
            <a:r>
              <a:rPr lang="en-AU" sz="4400" dirty="0"/>
              <a:t> </a:t>
            </a:r>
            <a:r>
              <a:rPr lang="en-AU" sz="2400" dirty="0"/>
              <a:t>school campuses</a:t>
            </a:r>
          </a:p>
          <a:p>
            <a:pPr lvl="2"/>
            <a:r>
              <a:rPr lang="en-AU" sz="3600" dirty="0"/>
              <a:t>443</a:t>
            </a:r>
            <a:r>
              <a:rPr lang="en-AU" sz="2400" dirty="0"/>
              <a:t> from Year 5/6</a:t>
            </a:r>
          </a:p>
          <a:p>
            <a:pPr lvl="2"/>
            <a:r>
              <a:rPr lang="en-AU" sz="3600" dirty="0"/>
              <a:t>232</a:t>
            </a:r>
            <a:r>
              <a:rPr lang="en-AU" sz="2400" dirty="0"/>
              <a:t> from Year 7/8</a:t>
            </a:r>
          </a:p>
          <a:p>
            <a:pPr lvl="2"/>
            <a:r>
              <a:rPr lang="en-AU" sz="3600" dirty="0"/>
              <a:t>115</a:t>
            </a:r>
            <a:r>
              <a:rPr lang="en-AU" sz="2400" dirty="0"/>
              <a:t> from Year 9/10</a:t>
            </a:r>
          </a:p>
          <a:p>
            <a:pPr lvl="2"/>
            <a:endParaRPr lang="en-AU" sz="2400" dirty="0"/>
          </a:p>
          <a:p>
            <a:r>
              <a:rPr lang="en-AU" sz="3600" dirty="0"/>
              <a:t>9420 </a:t>
            </a:r>
            <a:r>
              <a:rPr lang="en-AU" sz="2400" dirty="0"/>
              <a:t>estimated readers</a:t>
            </a:r>
          </a:p>
          <a:p>
            <a:r>
              <a:rPr lang="en-AU" sz="3600" dirty="0"/>
              <a:t>33 272 </a:t>
            </a:r>
            <a:r>
              <a:rPr lang="en-AU" sz="2400" dirty="0"/>
              <a:t>estimated books read</a:t>
            </a:r>
          </a:p>
          <a:p>
            <a:endParaRPr lang="en-AU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46A2D7-2DE5-4476-8BB1-9D0ABFB3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474320"/>
            <a:ext cx="1455114" cy="249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21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1" y="2348880"/>
            <a:ext cx="7809109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11: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Describe Florence’s boots.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	</a:t>
            </a:r>
          </a:p>
          <a:p>
            <a:pPr>
              <a:buNone/>
            </a:pPr>
            <a:endParaRPr lang="en-AU" sz="4000" dirty="0">
              <a:solidFill>
                <a:srgbClr val="FFFFCC"/>
              </a:solidFill>
              <a:latin typeface="Comic Sans MS" pitchFamily="66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CD513FF-E10E-469F-B647-915F48E97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2501"/>
            <a:ext cx="1331384" cy="20417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1" y="1700808"/>
            <a:ext cx="7809109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12: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did most guests arrive at the Grand Hotel, and why was this mode of transport preferred?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E8F54A3-28E3-41A9-94B4-81F1EDAB0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0648"/>
            <a:ext cx="1331384" cy="20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30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1D3FF6-0F0C-4D86-8B8B-7A989C735CBC}"/>
              </a:ext>
            </a:extLst>
          </p:cNvPr>
          <p:cNvSpPr txBox="1">
            <a:spLocks/>
          </p:cNvSpPr>
          <p:nvPr/>
        </p:nvSpPr>
        <p:spPr>
          <a:xfrm>
            <a:off x="539552" y="404664"/>
            <a:ext cx="8229600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b="1" dirty="0">
                <a:solidFill>
                  <a:srgbClr val="FFFFCC"/>
                </a:solidFill>
              </a:rPr>
              <a:t>End of Round 1</a:t>
            </a:r>
            <a:br>
              <a:rPr lang="en-AU" sz="9600" b="1" dirty="0">
                <a:solidFill>
                  <a:srgbClr val="FFFFCC"/>
                </a:solidFill>
              </a:rPr>
            </a:br>
            <a:r>
              <a:rPr lang="en-AU" sz="9600" b="1" dirty="0">
                <a:solidFill>
                  <a:srgbClr val="FFFFCC"/>
                </a:solidFill>
              </a:rPr>
              <a:t>STOP WRITING</a:t>
            </a:r>
            <a:br>
              <a:rPr lang="en-AU" sz="9600" b="1" dirty="0">
                <a:solidFill>
                  <a:srgbClr val="FFFFCC"/>
                </a:solidFill>
              </a:rPr>
            </a:br>
            <a:br>
              <a:rPr lang="en-AU" sz="9600" b="1" dirty="0">
                <a:solidFill>
                  <a:srgbClr val="FFFFCC"/>
                </a:solidFill>
              </a:rPr>
            </a:br>
            <a:r>
              <a:rPr lang="en-AU" sz="4000" b="1" dirty="0">
                <a:solidFill>
                  <a:srgbClr val="FFFFCC"/>
                </a:solidFill>
              </a:rPr>
              <a:t>Please hold your answer sheets up high so the runners can collect them.</a:t>
            </a:r>
            <a:endParaRPr lang="en-AU" sz="96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085137" cy="4967287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chemeClr val="bg1"/>
                </a:solidFill>
              </a:rPr>
              <a:t>Opportunity to substitute </a:t>
            </a:r>
            <a:r>
              <a:rPr lang="en-AU" sz="4000" b="1" u="sng" dirty="0">
                <a:solidFill>
                  <a:schemeClr val="bg1"/>
                </a:solidFill>
              </a:rPr>
              <a:t>one</a:t>
            </a:r>
            <a:r>
              <a:rPr lang="en-AU" sz="4000" dirty="0">
                <a:solidFill>
                  <a:schemeClr val="bg1"/>
                </a:solidFill>
              </a:rPr>
              <a:t> team member now</a:t>
            </a:r>
            <a:br>
              <a:rPr lang="en-AU" sz="4000" dirty="0">
                <a:solidFill>
                  <a:schemeClr val="bg1"/>
                </a:solidFill>
              </a:rPr>
            </a:br>
            <a:br>
              <a:rPr lang="en-AU" sz="4000" dirty="0">
                <a:solidFill>
                  <a:schemeClr val="bg1"/>
                </a:solidFill>
              </a:rPr>
            </a:br>
            <a:r>
              <a:rPr lang="en-AU" sz="4000" dirty="0">
                <a:solidFill>
                  <a:schemeClr val="bg1"/>
                </a:solidFill>
              </a:rPr>
              <a:t>Team reserve please move to your team as your member to be substituted leaves the team.</a:t>
            </a:r>
            <a:br>
              <a:rPr lang="en-AU" sz="4000" dirty="0">
                <a:solidFill>
                  <a:schemeClr val="bg1"/>
                </a:solidFill>
              </a:rPr>
            </a:br>
            <a:br>
              <a:rPr lang="en-AU" sz="4000" dirty="0">
                <a:solidFill>
                  <a:schemeClr val="bg1"/>
                </a:solidFill>
              </a:rPr>
            </a:br>
            <a:r>
              <a:rPr lang="en-AU" sz="4000" dirty="0">
                <a:solidFill>
                  <a:schemeClr val="bg1"/>
                </a:solidFill>
              </a:rPr>
              <a:t>Only one member can be substituted.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2151112"/>
          </a:xfrm>
        </p:spPr>
        <p:txBody>
          <a:bodyPr>
            <a:noAutofit/>
          </a:bodyPr>
          <a:lstStyle/>
          <a:p>
            <a:r>
              <a:rPr lang="en-AU" sz="10000" b="1" dirty="0">
                <a:solidFill>
                  <a:srgbClr val="FFFFCC"/>
                </a:solidFill>
              </a:rPr>
              <a:t>Round 2</a:t>
            </a:r>
            <a:endParaRPr lang="en-AU" sz="4800" b="1" dirty="0">
              <a:solidFill>
                <a:srgbClr val="FFFF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1" y="3861048"/>
            <a:ext cx="1285875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24" y="2564904"/>
            <a:ext cx="7871752" cy="364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What, according to Candice, is the first proper word in the dictionary and what language does it come from?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6B0A6AF3-4326-47E7-B997-4F59BD4F2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82" y="453899"/>
            <a:ext cx="1610148" cy="24875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2492896"/>
            <a:ext cx="7871752" cy="36724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2: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Candice was invited to a birthday party when she was six.  Why wasn’t she invited to parties after that?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045B42C-B659-4506-9B07-451CC63F9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82" y="453899"/>
            <a:ext cx="1610148" cy="24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08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487803"/>
            <a:ext cx="7854396" cy="38935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  <a:ea typeface="+mj-ea"/>
                <a:cs typeface="+mj-cs"/>
              </a:rPr>
              <a:t>Question 3: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twins’ first and second rules of staying safe together?</a:t>
            </a:r>
          </a:p>
        </p:txBody>
      </p:sp>
      <p:pic>
        <p:nvPicPr>
          <p:cNvPr id="4" name="Picture 3" descr="A picture containing text, outdoor, mammal&#10;&#10;Description automatically generated">
            <a:extLst>
              <a:ext uri="{FF2B5EF4-FFF2-40B4-BE49-F238E27FC236}">
                <a16:creationId xmlns:a16="http://schemas.microsoft.com/office/drawing/2014/main" id="{591307EF-B343-499A-8B6B-BE1DB994E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6148"/>
            <a:ext cx="1391428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72816"/>
            <a:ext cx="7854265" cy="42484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  <a:ea typeface="+mj-ea"/>
                <a:cs typeface="+mj-cs"/>
              </a:rPr>
              <a:t>Question 4: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did Anders think trickery was involved when Rayna turned into a dragon?</a:t>
            </a:r>
          </a:p>
          <a:p>
            <a:pPr marL="0" lvl="0" indent="0">
              <a:buNone/>
            </a:pPr>
            <a:endParaRPr lang="en-AU" sz="4000" dirty="0">
              <a:solidFill>
                <a:srgbClr val="FFE4C9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Picture 3" descr="A picture containing text, outdoor, mammal&#10;&#10;Description automatically generated">
            <a:extLst>
              <a:ext uri="{FF2B5EF4-FFF2-40B4-BE49-F238E27FC236}">
                <a16:creationId xmlns:a16="http://schemas.microsoft.com/office/drawing/2014/main" id="{90746FBF-3A56-48BC-B299-0ED6A91D9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6148"/>
            <a:ext cx="1391428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5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64904"/>
            <a:ext cx="7861402" cy="35612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5: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was the crooked man who worked at Raffles Hotel as a spy, and what was his official job?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EBD5BBA-5288-4F3F-93E2-9220DDF1D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8693"/>
            <a:ext cx="1386850" cy="21439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pPr eaLnBrk="1" hangingPunct="1"/>
            <a:r>
              <a:rPr lang="en-AU" b="1" dirty="0">
                <a:solidFill>
                  <a:schemeClr val="accent5"/>
                </a:solidFill>
              </a:rPr>
              <a:t>Regional Teams: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908720"/>
            <a:ext cx="7776864" cy="5760640"/>
          </a:xfrm>
        </p:spPr>
        <p:txBody>
          <a:bodyPr anchor="ctr"/>
          <a:lstStyle/>
          <a:p>
            <a:pPr marL="0" indent="0" defTabSz="180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Brisbane Bayside Region: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Manly State School</a:t>
            </a:r>
          </a:p>
          <a:p>
            <a:pPr marL="0" indent="0" defTabSz="18000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Hunter Phelps,	Madeleine Mackenzie, Ava Booth, Annie Connell, Kya Fitzgerald</a:t>
            </a:r>
          </a:p>
          <a:p>
            <a:pPr marL="0" indent="0" defTabSz="18000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accent1">
                  <a:lumMod val="9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Brisbane Central Region: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Rainworth State School</a:t>
            </a:r>
          </a:p>
          <a:p>
            <a:pPr marL="0" indent="0" defTabSz="18000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Zuri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Aitken,	Monty Goodwin, Annabella </a:t>
            </a:r>
            <a:r>
              <a:rPr lang="en-AU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Nunnink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	, </a:t>
            </a:r>
            <a:r>
              <a:rPr lang="en-AU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Allanah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Steer	, Finn </a:t>
            </a:r>
            <a:r>
              <a:rPr lang="en-AU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Silverston</a:t>
            </a:r>
            <a:endParaRPr lang="en-AU" sz="1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accent1">
                  <a:lumMod val="9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Brisbane North Region: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Wilston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State School</a:t>
            </a:r>
          </a:p>
          <a:p>
            <a:pPr marL="0" indent="0" defTabSz="180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Evie Finger, 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NaishaSidana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Daisy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Sawley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Emily Davis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Brisbane South Region: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Mansfield State School</a:t>
            </a:r>
          </a:p>
          <a:p>
            <a:pPr marL="0" indent="0" defTabSz="180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Jack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Besgrove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	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Aicha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Bazzara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	Aleena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Batrisyia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	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Mythili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Sibu, 	Monica Lin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accent1">
                  <a:lumMod val="9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Brisbane West Region: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Our Lady of the Rosary School Kenmore</a:t>
            </a:r>
          </a:p>
          <a:p>
            <a:pPr marL="0" indent="0" defTabSz="180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Sophie Blundell, Jessica Curtis, Abby Field, Avery Scherer, Elizabeth Stone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accent1">
                  <a:lumMod val="9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Capricornia Region: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Moura State School</a:t>
            </a:r>
          </a:p>
          <a:p>
            <a:pPr marL="0" indent="0" defTabSz="180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Lillian Becker, Neve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Gassman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Max Mallinson, Ashtyn Peterkin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Central Highlands: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Moranbah State School</a:t>
            </a:r>
          </a:p>
          <a:p>
            <a:pPr marL="0" indent="0" defTabSz="18000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Henry Pilcher,	Hannah Peterson,	Elsie Gee,	Maverick Curtis,	</a:t>
            </a:r>
            <a:r>
              <a:rPr lang="en-AU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Dolcie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Blackwood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Darling Downs Region: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Glennie School</a:t>
            </a:r>
          </a:p>
          <a:p>
            <a:pPr marL="0" indent="0" defTabSz="1800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Disha Gowda	,Ruby Reinhardt,	Olivia Kemp,	Holly Keen,	Caitlyn Morrissey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accent1">
                  <a:lumMod val="9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Far North Qld Region: </a:t>
            </a:r>
            <a:r>
              <a:rPr lang="en-A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St Joseph's Parish School, Atherton</a:t>
            </a:r>
          </a:p>
          <a:p>
            <a:pPr marL="0" indent="0" defTabSz="18000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Grace </a:t>
            </a:r>
            <a:r>
              <a:rPr lang="en-AU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Folino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-Gallo,	Hannah </a:t>
            </a:r>
            <a:r>
              <a:rPr lang="en-AU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Schrale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	Kaylee Angel	,Amelia </a:t>
            </a:r>
            <a:r>
              <a:rPr lang="en-AU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Tomasetig</a:t>
            </a:r>
            <a:endParaRPr lang="en-AU" sz="1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64904"/>
            <a:ext cx="7861402" cy="35612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6: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vital clue did Boss Man </a:t>
            </a:r>
            <a:r>
              <a:rPr lang="en-AU" sz="4000" dirty="0" err="1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Beng</a:t>
            </a: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pass on to Lizard when he was dying?  Describe it.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EBD5BBA-5288-4F3F-93E2-9220DDF1D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8693"/>
            <a:ext cx="1386850" cy="21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31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32856"/>
            <a:ext cx="7861402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7: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</a:t>
            </a:r>
            <a:r>
              <a:rPr lang="en-AU" sz="4000" dirty="0" err="1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gunjin</a:t>
            </a: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D752F6E-15F5-4F08-A5D9-6CDB9EBC5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1797"/>
            <a:ext cx="1386850" cy="21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12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01925"/>
            <a:ext cx="7875594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8: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would Lottie like to be a chameleon if she were a reptile?</a:t>
            </a:r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D862F918-0FCA-41F7-970E-87A93F1D0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5" y="368563"/>
            <a:ext cx="1396394" cy="214192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01925"/>
            <a:ext cx="7875594" cy="352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9: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Jack’s letter to Noah, what did he list as his number 1 favourite thing, and what was his least favourite?</a:t>
            </a:r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6CF70691-008B-4A4A-83B7-78472E2CD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5" y="368563"/>
            <a:ext cx="1396394" cy="214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64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391955"/>
            <a:ext cx="7796696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10: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were there tiny ponies in the lobby of the hotel?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2D9031F-3F9D-40FD-884A-0F6B3D097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8842"/>
            <a:ext cx="1331384" cy="204171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484784"/>
            <a:ext cx="7796696" cy="5544616"/>
          </a:xfrm>
        </p:spPr>
        <p:txBody>
          <a:bodyPr bIns="46800"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11: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two things were given to each hotel guest upon their arrival to keep for the duration of their stay?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903FF85-D462-48BE-A8CD-0171A1320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31384" cy="20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46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904656"/>
          </a:xfrm>
        </p:spPr>
        <p:txBody>
          <a:bodyPr>
            <a:noAutofit/>
          </a:bodyPr>
          <a:lstStyle/>
          <a:p>
            <a:r>
              <a:rPr lang="en-AU" sz="9600" b="1" dirty="0">
                <a:solidFill>
                  <a:srgbClr val="FFFFCC"/>
                </a:solidFill>
              </a:rPr>
              <a:t>End of Round 2</a:t>
            </a:r>
            <a:br>
              <a:rPr lang="en-AU" sz="9600" b="1" dirty="0">
                <a:solidFill>
                  <a:srgbClr val="FFFFCC"/>
                </a:solidFill>
              </a:rPr>
            </a:br>
            <a:r>
              <a:rPr lang="en-AU" sz="9600" b="1" dirty="0">
                <a:solidFill>
                  <a:srgbClr val="FFFFCC"/>
                </a:solidFill>
              </a:rPr>
              <a:t>STOP WRITING</a:t>
            </a:r>
            <a:br>
              <a:rPr lang="en-AU" sz="9600" b="1" dirty="0">
                <a:solidFill>
                  <a:srgbClr val="FFFFCC"/>
                </a:solidFill>
              </a:rPr>
            </a:br>
            <a:br>
              <a:rPr lang="en-AU" sz="9600" b="1" dirty="0">
                <a:solidFill>
                  <a:srgbClr val="FFFFCC"/>
                </a:solidFill>
              </a:rPr>
            </a:br>
            <a:r>
              <a:rPr lang="en-AU" sz="4000" b="1" dirty="0">
                <a:solidFill>
                  <a:srgbClr val="FFFFCC"/>
                </a:solidFill>
              </a:rPr>
              <a:t>Please hold your answer sheets up high so the runners can collect them.</a:t>
            </a:r>
            <a:endParaRPr lang="en-AU" sz="96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341438"/>
            <a:ext cx="8085137" cy="4967287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chemeClr val="bg1"/>
                </a:solidFill>
              </a:rPr>
              <a:t>Opportunity to substitute </a:t>
            </a:r>
            <a:r>
              <a:rPr lang="en-AU" sz="4000" u="sng" dirty="0">
                <a:solidFill>
                  <a:schemeClr val="bg1"/>
                </a:solidFill>
              </a:rPr>
              <a:t>one</a:t>
            </a:r>
            <a:r>
              <a:rPr lang="en-AU" sz="4000" dirty="0">
                <a:solidFill>
                  <a:schemeClr val="bg1"/>
                </a:solidFill>
              </a:rPr>
              <a:t> team member now</a:t>
            </a:r>
            <a:br>
              <a:rPr lang="en-AU" sz="4000" dirty="0">
                <a:solidFill>
                  <a:schemeClr val="bg1"/>
                </a:solidFill>
              </a:rPr>
            </a:br>
            <a:br>
              <a:rPr lang="en-AU" sz="4000" dirty="0">
                <a:solidFill>
                  <a:schemeClr val="bg1"/>
                </a:solidFill>
              </a:rPr>
            </a:br>
            <a:r>
              <a:rPr lang="en-AU" sz="4000" dirty="0">
                <a:solidFill>
                  <a:schemeClr val="bg1"/>
                </a:solidFill>
              </a:rPr>
              <a:t>Team reserve please move to your team as your member to be substituted leaves the team.</a:t>
            </a:r>
            <a:br>
              <a:rPr lang="en-AU" sz="4000" dirty="0">
                <a:solidFill>
                  <a:schemeClr val="bg1"/>
                </a:solidFill>
              </a:rPr>
            </a:br>
            <a:br>
              <a:rPr lang="en-AU" sz="4000" dirty="0">
                <a:solidFill>
                  <a:schemeClr val="bg1"/>
                </a:solidFill>
              </a:rPr>
            </a:br>
            <a:r>
              <a:rPr lang="en-AU" sz="4000" dirty="0">
                <a:solidFill>
                  <a:schemeClr val="bg1"/>
                </a:solidFill>
              </a:rPr>
              <a:t>Only one member can be substituted.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2223120"/>
          </a:xfrm>
        </p:spPr>
        <p:txBody>
          <a:bodyPr>
            <a:noAutofit/>
          </a:bodyPr>
          <a:lstStyle/>
          <a:p>
            <a:r>
              <a:rPr lang="en-AU" sz="10000" b="1" dirty="0">
                <a:solidFill>
                  <a:srgbClr val="FFFFCC"/>
                </a:solidFill>
              </a:rPr>
              <a:t>Round 3</a:t>
            </a:r>
            <a:endParaRPr lang="en-AU" sz="4000" b="1" dirty="0">
              <a:solidFill>
                <a:srgbClr val="FFFF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3645024"/>
            <a:ext cx="1285875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132856"/>
            <a:ext cx="7871752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did Douglas Benson solve the problem of Earth-Pig Fish possibly thinking that Candice was God?</a:t>
            </a: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1072771-4A03-4550-BC16-8D727FCC0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82" y="453899"/>
            <a:ext cx="1610148" cy="24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1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pPr eaLnBrk="1" hangingPunct="1"/>
            <a:r>
              <a:rPr lang="en-AU" b="1" dirty="0">
                <a:solidFill>
                  <a:schemeClr val="accent5"/>
                </a:solidFill>
              </a:rPr>
              <a:t>Regional Teams continued: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384" y="919416"/>
            <a:ext cx="8003232" cy="5760640"/>
          </a:xfrm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Gold Coast Region: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Hillcrest Christian College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Poppy James, Emily </a:t>
            </a:r>
            <a:r>
              <a:rPr lang="en-AU" sz="14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Tsymay</a:t>
            </a:r>
            <a:r>
              <a:rPr lang="en-AU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Amelia </a:t>
            </a:r>
            <a:r>
              <a:rPr lang="en-AU" sz="14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Ballaban</a:t>
            </a:r>
            <a:r>
              <a:rPr lang="en-AU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Madelyn Berkowitz, Cameron Hawley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>
              <a:solidFill>
                <a:schemeClr val="accent1">
                  <a:lumMod val="90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Ipswich Region: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Springfield Central State School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Nelson Smith, Mali Freeman, </a:t>
            </a:r>
            <a:r>
              <a:rPr lang="en-AU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Neenu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AU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Biji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Shaun </a:t>
            </a:r>
            <a:r>
              <a:rPr lang="en-AU" sz="1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Saji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 Kassidy King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Mackay Region: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Alligator Creek State School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Hunter </a:t>
            </a:r>
            <a:r>
              <a:rPr lang="en-AU" sz="14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Tiemes</a:t>
            </a:r>
            <a:r>
              <a:rPr lang="en-AU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Nikita Craigie, Jamie-Leigh Ryan, Ella Sale, Emma Stewart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>
              <a:solidFill>
                <a:schemeClr val="accent1">
                  <a:lumMod val="9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North Queensland Region: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Ryan Catholic College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Joshua Peters, Evie Clay, Jessica Schutz, Katie </a:t>
            </a:r>
            <a:r>
              <a:rPr lang="en-AU" sz="14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Ardon</a:t>
            </a:r>
            <a:r>
              <a:rPr lang="en-AU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Taylor Dickenson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>
              <a:solidFill>
                <a:schemeClr val="accent1">
                  <a:lumMod val="9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South West Region: </a:t>
            </a:r>
            <a:r>
              <a:rPr lang="en-A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Charleville School of Distance Education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</a:rPr>
              <a:t>Zoe </a:t>
            </a:r>
            <a:r>
              <a:rPr lang="en-AU" sz="1400" dirty="0" err="1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</a:rPr>
              <a:t>Hurford</a:t>
            </a:r>
            <a:r>
              <a:rPr lang="en-AU" sz="1400" dirty="0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</a:rPr>
              <a:t>,  </a:t>
            </a:r>
            <a:r>
              <a:rPr lang="en-AU" sz="1400" dirty="0" err="1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</a:rPr>
              <a:t>Liobhan</a:t>
            </a:r>
            <a:r>
              <a:rPr lang="en-AU" sz="1400" dirty="0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</a:rPr>
              <a:t> Boyle, Faith </a:t>
            </a:r>
            <a:r>
              <a:rPr lang="en-AU" sz="1400" dirty="0" err="1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</a:rPr>
              <a:t>Iseppi</a:t>
            </a:r>
            <a:r>
              <a:rPr lang="en-AU" sz="1400" dirty="0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</a:rPr>
              <a:t>,  Paige </a:t>
            </a:r>
            <a:r>
              <a:rPr lang="en-AU" sz="1400" dirty="0" err="1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</a:rPr>
              <a:t>Hurford</a:t>
            </a:r>
            <a:r>
              <a:rPr lang="en-AU" sz="1400" dirty="0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</a:rPr>
              <a:t>,  Georgia Bryant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>
              <a:solidFill>
                <a:schemeClr val="accent1">
                  <a:lumMod val="9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Somerset-Lockyer Region: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Fernvale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State School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Ryder McKiernan, Abe Moller-Nielsen, Caitlyn Murphy, </a:t>
            </a:r>
            <a:r>
              <a:rPr lang="en-AU" sz="14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RubyOtto</a:t>
            </a:r>
            <a:r>
              <a:rPr lang="en-AU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Lily Skinner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>
              <a:solidFill>
                <a:schemeClr val="accent1">
                  <a:lumMod val="90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South Burnett Region: </a:t>
            </a:r>
            <a:r>
              <a:rPr lang="en-AU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Coolabunia</a:t>
            </a:r>
            <a:r>
              <a:rPr lang="en-A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State School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Abigail Hawke, Chantel Munt, Isabelle Town, Soren Turton, </a:t>
            </a:r>
            <a:r>
              <a:rPr lang="en-AU" sz="140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Emily Black</a:t>
            </a:r>
            <a:endParaRPr lang="en-AU" sz="1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1200" dirty="0">
              <a:solidFill>
                <a:schemeClr val="accent1">
                  <a:lumMod val="90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Sunshine Coast Region: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Chancellor State College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Oliver Bischoff,  Emily </a:t>
            </a:r>
            <a:r>
              <a:rPr lang="en-AU" sz="1400" dirty="0" err="1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Dukeson</a:t>
            </a:r>
            <a:r>
              <a:rPr lang="en-AU" sz="1400" dirty="0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	</a:t>
            </a:r>
            <a:r>
              <a:rPr lang="en-AU" sz="1400" dirty="0" err="1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Elaheh</a:t>
            </a:r>
            <a:r>
              <a:rPr lang="en-AU" sz="1400" dirty="0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Kalantar</a:t>
            </a:r>
            <a:r>
              <a:rPr lang="en-AU" sz="1400" dirty="0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 Bryce Pollock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Wide Bay Region: </a:t>
            </a:r>
            <a:r>
              <a:rPr lang="en-A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Xavier Catholic College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</a:rPr>
              <a:t>Aspen Tough,  Finnian McDonald, Poppy Upton, Georgia </a:t>
            </a:r>
            <a:r>
              <a:rPr lang="en-US" sz="1400" dirty="0" err="1">
                <a:solidFill>
                  <a:schemeClr val="accent1">
                    <a:lumMod val="90000"/>
                  </a:schemeClr>
                </a:solidFill>
                <a:latin typeface="Comic Sans MS" panose="030F0702030302020204" pitchFamily="66" charset="0"/>
              </a:rPr>
              <a:t>Zarkovich</a:t>
            </a:r>
            <a:endParaRPr lang="en-US" sz="1400" dirty="0">
              <a:solidFill>
                <a:schemeClr val="accent1">
                  <a:lumMod val="9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18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24" y="908720"/>
            <a:ext cx="7871752" cy="4875376"/>
          </a:xfrm>
        </p:spPr>
        <p:txBody>
          <a:bodyPr>
            <a:noAutofit/>
          </a:bodyPr>
          <a:lstStyle/>
          <a:p>
            <a:pPr>
              <a:buNone/>
            </a:pPr>
            <a:endParaRPr lang="en-AU" sz="4000" dirty="0">
              <a:solidFill>
                <a:srgbClr val="CCFFCC"/>
              </a:solidFill>
              <a:latin typeface="Comic Sans MS" pitchFamily="66" charset="0"/>
            </a:endParaRPr>
          </a:p>
          <a:p>
            <a:pPr>
              <a:buNone/>
            </a:pPr>
            <a:endParaRPr lang="en-AU" sz="2800" dirty="0">
              <a:solidFill>
                <a:srgbClr val="CCFFCC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2: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Apart from a brooch, what gift did Dad give Candice’s mum for her birthday, and what was so special about it?</a:t>
            </a:r>
          </a:p>
          <a:p>
            <a:pPr>
              <a:buNone/>
            </a:pPr>
            <a:endParaRPr lang="en-AU" sz="4000" dirty="0">
              <a:solidFill>
                <a:srgbClr val="CCFFCC"/>
              </a:solidFill>
              <a:latin typeface="Comic Sans MS" pitchFamily="66" charset="0"/>
            </a:endParaRP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ACBBB61-E323-42F9-8BC9-760928E56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82" y="453899"/>
            <a:ext cx="1610148" cy="248756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476798"/>
            <a:ext cx="7854397" cy="383252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  <a:ea typeface="+mj-ea"/>
                <a:cs typeface="+mj-cs"/>
              </a:rPr>
              <a:t>Question 3: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name of the artefact that can locate dragons, and how does it work?</a:t>
            </a:r>
          </a:p>
        </p:txBody>
      </p:sp>
      <p:pic>
        <p:nvPicPr>
          <p:cNvPr id="4" name="Picture 3" descr="A picture containing text, outdoor, mammal&#10;&#10;Description automatically generated">
            <a:extLst>
              <a:ext uri="{FF2B5EF4-FFF2-40B4-BE49-F238E27FC236}">
                <a16:creationId xmlns:a16="http://schemas.microsoft.com/office/drawing/2014/main" id="{796AE364-F179-4B8A-98CF-169D375DA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6148"/>
            <a:ext cx="1391428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476798"/>
            <a:ext cx="7854397" cy="383252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  <a:ea typeface="+mj-ea"/>
                <a:cs typeface="+mj-cs"/>
              </a:rPr>
              <a:t>Question 4: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street kids’ signal for, “Help me, it’s urgent”?</a:t>
            </a:r>
          </a:p>
        </p:txBody>
      </p:sp>
      <p:pic>
        <p:nvPicPr>
          <p:cNvPr id="4" name="Picture 3" descr="A picture containing text, outdoor, mammal&#10;&#10;Description automatically generated">
            <a:extLst>
              <a:ext uri="{FF2B5EF4-FFF2-40B4-BE49-F238E27FC236}">
                <a16:creationId xmlns:a16="http://schemas.microsoft.com/office/drawing/2014/main" id="{0E8BA1EC-D250-4794-989D-D0CA8551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6148"/>
            <a:ext cx="1391428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85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282967"/>
            <a:ext cx="7719025" cy="360040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5: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Mr Nakajima, how do Japanese people know that spring has arrived?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3802520-96EA-413B-888D-2E275031E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386850" cy="214392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300020"/>
            <a:ext cx="7719025" cy="3816424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6: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Lizard, what does Lilli do when she lies, and how does he benefit from that habit?</a:t>
            </a:r>
          </a:p>
          <a:p>
            <a:pPr marL="342900" lvl="1" indent="-342900">
              <a:buNone/>
            </a:pPr>
            <a:endParaRPr lang="en-AU" sz="4000" b="1" dirty="0">
              <a:solidFill>
                <a:srgbClr val="CCFFCC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0350185-95A5-4077-824C-1AE6A08AC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386850" cy="21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3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01925"/>
            <a:ext cx="7875594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7: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were the four suggestions written on the board, that the class voted on for the fundraiser?</a:t>
            </a:r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2DFD44C6-3ADD-43AF-B4E7-F7D029640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5" y="368563"/>
            <a:ext cx="1396394" cy="214192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430167"/>
            <a:ext cx="7875594" cy="38884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8: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a letter to Lottie, Jess explains she was different to the other kids in her class.  How did Jess’s photo show that?</a:t>
            </a:r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EE534D60-EE42-4DBD-8371-8372D71A0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5" y="368563"/>
            <a:ext cx="1396394" cy="214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54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430167"/>
            <a:ext cx="7875594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9: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One day after class, Jack’s teacher, Miss Waites, asks him why he was falling asleep in class.  What is Jack’s reply?</a:t>
            </a:r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EE534D60-EE42-4DBD-8371-8372D71A0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5" y="368563"/>
            <a:ext cx="1396394" cy="214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75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383300"/>
            <a:ext cx="7796696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10: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Which female employee at The Grand had been there for fifty years, and what was her job?</a:t>
            </a:r>
          </a:p>
          <a:p>
            <a:pPr>
              <a:buNone/>
            </a:pPr>
            <a:endParaRPr lang="en-AU" sz="4000" dirty="0">
              <a:solidFill>
                <a:srgbClr val="CCFFCC"/>
              </a:solidFill>
              <a:latin typeface="Comic Sans MS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1ACF77A-6BE3-498F-ACD7-64606C871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1582"/>
            <a:ext cx="1331384" cy="204171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844824"/>
            <a:ext cx="7796696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11: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was Vincent expressly warned against doing at the hotel, by the lift attendant, and how did he defy this command and get into all sorts of trouble?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93B6316-21C8-4669-AA1C-C7E8BF49F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31384" cy="20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7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392" y="404664"/>
            <a:ext cx="7859216" cy="61926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AU" sz="2400" dirty="0">
              <a:solidFill>
                <a:srgbClr val="CECEEF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AU" sz="2400" dirty="0">
              <a:solidFill>
                <a:srgbClr val="CECEEF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AU" sz="2400" dirty="0">
                <a:solidFill>
                  <a:srgbClr val="CECEEF"/>
                </a:solidFill>
              </a:rPr>
              <a:t>Organised by the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AU" sz="2400" dirty="0">
                <a:solidFill>
                  <a:schemeClr val="accent1">
                    <a:lumMod val="90000"/>
                  </a:schemeClr>
                </a:solidFill>
              </a:rPr>
              <a:t>Children’s Book Council of Australia,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AU" sz="2400" dirty="0">
                <a:solidFill>
                  <a:schemeClr val="accent1">
                    <a:lumMod val="90000"/>
                  </a:schemeClr>
                </a:solidFill>
              </a:rPr>
              <a:t>Queensland Branch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AU" sz="2400" dirty="0">
              <a:solidFill>
                <a:srgbClr val="CECEEF"/>
              </a:solidFill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AU" sz="2400" dirty="0">
                <a:solidFill>
                  <a:srgbClr val="CECEEF"/>
                </a:solidFill>
              </a:rPr>
              <a:t>Regional teams book packs are supplied by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AU" sz="2400" dirty="0">
                <a:solidFill>
                  <a:srgbClr val="CECEEF"/>
                </a:solidFill>
              </a:rPr>
              <a:t> </a:t>
            </a:r>
            <a:r>
              <a:rPr lang="en-AU" sz="2400" dirty="0">
                <a:solidFill>
                  <a:schemeClr val="accent1">
                    <a:lumMod val="90000"/>
                  </a:schemeClr>
                </a:solidFill>
              </a:rPr>
              <a:t>the Publishers of the 2021 list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AU" sz="24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n-AU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Little Wave</a:t>
            </a:r>
            <a:r>
              <a:rPr lang="en-AU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Pip Harry, </a:t>
            </a:r>
            <a:r>
              <a:rPr lang="en-A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(UQP)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AU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Lizard’s Tale</a:t>
            </a:r>
            <a:r>
              <a:rPr lang="en-AU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Weng Wai Chan </a:t>
            </a:r>
            <a:r>
              <a:rPr lang="en-A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(Text)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AU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Vincent and the Grandest Hotel on Earth</a:t>
            </a:r>
            <a:r>
              <a:rPr lang="en-AU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Lisa Nicol, </a:t>
            </a:r>
            <a:r>
              <a:rPr lang="en-A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(Penguin)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AU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 Wolves</a:t>
            </a:r>
            <a:r>
              <a:rPr lang="en-AU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Aimee Kaufmann, </a:t>
            </a:r>
            <a:r>
              <a:rPr lang="en-A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(Harper Collins)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AU" sz="20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is for Happiness</a:t>
            </a:r>
            <a:r>
              <a:rPr lang="en-AU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Barry </a:t>
            </a:r>
            <a:r>
              <a:rPr lang="en-AU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Jonsberg</a:t>
            </a:r>
            <a:r>
              <a:rPr lang="en-AU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(Allen &amp; Unwin)</a:t>
            </a:r>
            <a:endParaRPr lang="en-AU" sz="24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18334F-6610-48AE-B005-463788C6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904656"/>
          </a:xfrm>
        </p:spPr>
        <p:txBody>
          <a:bodyPr>
            <a:noAutofit/>
          </a:bodyPr>
          <a:lstStyle/>
          <a:p>
            <a:r>
              <a:rPr lang="en-AU" sz="9600" b="1" dirty="0">
                <a:solidFill>
                  <a:srgbClr val="FFFFCC"/>
                </a:solidFill>
              </a:rPr>
              <a:t>End of Round 3</a:t>
            </a:r>
            <a:br>
              <a:rPr lang="en-AU" sz="9600" b="1" dirty="0">
                <a:solidFill>
                  <a:srgbClr val="FFFFCC"/>
                </a:solidFill>
              </a:rPr>
            </a:br>
            <a:r>
              <a:rPr lang="en-AU" sz="9600" b="1" dirty="0">
                <a:solidFill>
                  <a:srgbClr val="FFFFCC"/>
                </a:solidFill>
              </a:rPr>
              <a:t>STOP WRITING</a:t>
            </a:r>
            <a:br>
              <a:rPr lang="en-AU" sz="9600" b="1" dirty="0">
                <a:solidFill>
                  <a:srgbClr val="FFFFCC"/>
                </a:solidFill>
              </a:rPr>
            </a:br>
            <a:br>
              <a:rPr lang="en-AU" sz="9600" b="1" dirty="0">
                <a:solidFill>
                  <a:srgbClr val="FFFFCC"/>
                </a:solidFill>
              </a:rPr>
            </a:br>
            <a:r>
              <a:rPr lang="en-AU" sz="4000" b="1" dirty="0">
                <a:solidFill>
                  <a:srgbClr val="FFFFCC"/>
                </a:solidFill>
              </a:rPr>
              <a:t>Please hold your answer sheets up high so the runners can collect them.</a:t>
            </a:r>
            <a:endParaRPr lang="en-AU" sz="96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696"/>
            <a:ext cx="8085137" cy="5616029"/>
          </a:xfrm>
        </p:spPr>
        <p:txBody>
          <a:bodyPr/>
          <a:lstStyle/>
          <a:p>
            <a:pPr eaLnBrk="1" hangingPunct="1"/>
            <a:r>
              <a:rPr lang="en-AU" sz="4000" dirty="0">
                <a:solidFill>
                  <a:schemeClr val="bg1"/>
                </a:solidFill>
              </a:rPr>
              <a:t>Opportunity to substitute </a:t>
            </a:r>
            <a:r>
              <a:rPr lang="en-AU" sz="4000" u="sng" dirty="0">
                <a:solidFill>
                  <a:schemeClr val="bg1"/>
                </a:solidFill>
              </a:rPr>
              <a:t>one</a:t>
            </a:r>
            <a:r>
              <a:rPr lang="en-AU" sz="4000" dirty="0">
                <a:solidFill>
                  <a:schemeClr val="bg1"/>
                </a:solidFill>
              </a:rPr>
              <a:t> team member now</a:t>
            </a:r>
            <a:br>
              <a:rPr lang="en-AU" sz="4000" dirty="0">
                <a:solidFill>
                  <a:schemeClr val="bg1"/>
                </a:solidFill>
              </a:rPr>
            </a:br>
            <a:br>
              <a:rPr lang="en-AU" sz="4000" dirty="0">
                <a:solidFill>
                  <a:schemeClr val="bg1"/>
                </a:solidFill>
              </a:rPr>
            </a:br>
            <a:r>
              <a:rPr lang="en-AU" sz="4000" dirty="0">
                <a:solidFill>
                  <a:schemeClr val="bg1"/>
                </a:solidFill>
              </a:rPr>
              <a:t>Team reserve please move to your team as your member to be substituted leaves the team.</a:t>
            </a:r>
            <a:br>
              <a:rPr lang="en-AU" sz="4000" dirty="0">
                <a:solidFill>
                  <a:schemeClr val="bg1"/>
                </a:solidFill>
              </a:rPr>
            </a:br>
            <a:br>
              <a:rPr lang="en-AU" sz="4000" dirty="0">
                <a:solidFill>
                  <a:schemeClr val="bg1"/>
                </a:solidFill>
              </a:rPr>
            </a:br>
            <a:r>
              <a:rPr lang="en-AU" sz="4000" dirty="0">
                <a:solidFill>
                  <a:schemeClr val="bg1"/>
                </a:solidFill>
              </a:rPr>
              <a:t>Only one member can be substituted.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2223120"/>
          </a:xfrm>
        </p:spPr>
        <p:txBody>
          <a:bodyPr>
            <a:noAutofit/>
          </a:bodyPr>
          <a:lstStyle/>
          <a:p>
            <a:r>
              <a:rPr lang="en-AU" sz="10000" b="1" dirty="0">
                <a:solidFill>
                  <a:srgbClr val="FFFFCC"/>
                </a:solidFill>
              </a:rPr>
              <a:t>Round 4</a:t>
            </a:r>
            <a:endParaRPr lang="en-AU" sz="4800" b="1" dirty="0">
              <a:solidFill>
                <a:srgbClr val="FFFF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1" y="4005064"/>
            <a:ext cx="1285875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16832"/>
            <a:ext cx="7871752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Candice did not want extravagant gifts from Rich Uncle Brian for her birthday.  What compromise did they make?</a:t>
            </a: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221CD4C-D39F-4BF6-9032-30DF9DF3C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82" y="453899"/>
            <a:ext cx="1610148" cy="248756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24" y="2204864"/>
            <a:ext cx="7871752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itchFamily="66" charset="0"/>
              </a:rPr>
              <a:t>Question 2: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conditions does Douglas Benson require when he tries to go back to another dimension?</a:t>
            </a: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2F6C6CA-6BD8-4DA9-83E5-8D5BAECAB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82" y="453899"/>
            <a:ext cx="1610148" cy="24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0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487803"/>
            <a:ext cx="7854396" cy="34563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  <a:ea typeface="+mj-ea"/>
                <a:cs typeface="+mj-cs"/>
              </a:rPr>
              <a:t>Question 3: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surname of the twins and why is that significant?</a:t>
            </a:r>
          </a:p>
        </p:txBody>
      </p:sp>
      <p:pic>
        <p:nvPicPr>
          <p:cNvPr id="4" name="Picture 3" descr="A picture containing text, outdoor, mammal&#10;&#10;Description automatically generated">
            <a:extLst>
              <a:ext uri="{FF2B5EF4-FFF2-40B4-BE49-F238E27FC236}">
                <a16:creationId xmlns:a16="http://schemas.microsoft.com/office/drawing/2014/main" id="{8B9C3B98-1A0B-4428-9E0A-6C25944CD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6148"/>
            <a:ext cx="1391428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487803"/>
            <a:ext cx="7854396" cy="317344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  <a:ea typeface="+mj-ea"/>
                <a:cs typeface="+mj-cs"/>
              </a:rPr>
              <a:t>Question 4: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Why do dragons take children from </a:t>
            </a:r>
            <a:r>
              <a:rPr lang="en-AU" sz="4000" dirty="0" err="1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Holbard</a:t>
            </a: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at the time of the equinox?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772816"/>
            <a:ext cx="82912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5" descr="A picture containing text, outdoor, mammal&#10;&#10;Description automatically generated">
            <a:extLst>
              <a:ext uri="{FF2B5EF4-FFF2-40B4-BE49-F238E27FC236}">
                <a16:creationId xmlns:a16="http://schemas.microsoft.com/office/drawing/2014/main" id="{E77251A3-89F9-422C-8940-4896558D5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6148"/>
            <a:ext cx="1391428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03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03936"/>
            <a:ext cx="7861402" cy="38053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5: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did Georgina do to disguise her white skin when she went to Chinatown to find Lizard?</a:t>
            </a:r>
          </a:p>
          <a:p>
            <a:pPr lvl="0">
              <a:buNone/>
            </a:pPr>
            <a:endParaRPr lang="en-AU" sz="4000" dirty="0">
              <a:solidFill>
                <a:srgbClr val="CCECFF"/>
              </a:solidFill>
              <a:latin typeface="Comic Sans MS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7300556-CEA6-4ABE-AD74-053C3AB42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6677"/>
            <a:ext cx="1386850" cy="214392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861402" cy="380538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6: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was it that made Lizard suspect that Uncle Archie had something to do with the codebook in the teak box, that he had stolen from Raffles?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45secs</a:t>
            </a: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2420BAE-B880-4B37-B9C9-CA16B3AEC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60013"/>
            <a:ext cx="1386850" cy="21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82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844823"/>
            <a:ext cx="7920880" cy="42484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7: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good news and the bad news, delivered by a lifesaver, to the students on the last afternoon of the beach trip?</a:t>
            </a:r>
          </a:p>
          <a:p>
            <a:pPr>
              <a:buNone/>
            </a:pPr>
            <a:endParaRPr lang="en-AU" sz="4000" dirty="0">
              <a:solidFill>
                <a:srgbClr val="CCECFF"/>
              </a:solidFill>
              <a:latin typeface="Comic Sans MS" pitchFamily="66" charset="0"/>
            </a:endParaRPr>
          </a:p>
          <a:p>
            <a:pPr>
              <a:buNone/>
            </a:pPr>
            <a:endParaRPr lang="en-AU" sz="4000" dirty="0">
              <a:solidFill>
                <a:srgbClr val="CCECFF"/>
              </a:solidFill>
              <a:latin typeface="Comic Sans MS" pitchFamily="66" charset="0"/>
            </a:endParaRPr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AEF9B8AC-311E-4DDC-97CB-057C4DE25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5" y="368563"/>
            <a:ext cx="1396394" cy="21419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>
                <a:solidFill>
                  <a:schemeClr val="accent1"/>
                </a:solidFill>
              </a:rPr>
              <a:t>Rules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417638"/>
            <a:ext cx="7859216" cy="4608512"/>
          </a:xfrm>
        </p:spPr>
        <p:txBody>
          <a:bodyPr/>
          <a:lstStyle/>
          <a:p>
            <a:pPr indent="-360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ebdings" panose="05030102010509060703" pitchFamily="18" charset="2"/>
              <a:buChar char=""/>
            </a:pPr>
            <a:r>
              <a:rPr lang="en-AU" sz="2400" dirty="0">
                <a:solidFill>
                  <a:srgbClr val="CECEEF"/>
                </a:solidFill>
              </a:rPr>
              <a:t>Four</a:t>
            </a:r>
            <a:r>
              <a:rPr lang="en-AU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rounds of eleven or twelve questions</a:t>
            </a:r>
          </a:p>
          <a:p>
            <a:pPr indent="-360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ebdings" panose="05030102010509060703" pitchFamily="18" charset="2"/>
              <a:buChar char=""/>
            </a:pPr>
            <a:r>
              <a:rPr lang="en-AU" sz="2400" dirty="0">
                <a:solidFill>
                  <a:schemeClr val="accent5"/>
                </a:solidFill>
              </a:rPr>
              <a:t>Each round will have questions from each book.</a:t>
            </a:r>
          </a:p>
          <a:p>
            <a:pPr indent="-360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ebdings" panose="05030102010509060703" pitchFamily="18" charset="2"/>
              <a:buChar char=""/>
            </a:pPr>
            <a:r>
              <a:rPr lang="en-AU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Quizmaster will read out each question twice.</a:t>
            </a:r>
          </a:p>
          <a:p>
            <a:pPr indent="-360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ebdings" panose="05030102010509060703" pitchFamily="18" charset="2"/>
              <a:buChar char=""/>
            </a:pPr>
            <a:r>
              <a:rPr lang="en-AU" sz="2400" dirty="0">
                <a:solidFill>
                  <a:schemeClr val="accent5"/>
                </a:solidFill>
              </a:rPr>
              <a:t>The question will appear on the screen at the end of the first reading.</a:t>
            </a:r>
          </a:p>
          <a:p>
            <a:pPr indent="-360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ebdings" panose="05030102010509060703" pitchFamily="18" charset="2"/>
              <a:buChar char=""/>
            </a:pPr>
            <a:r>
              <a:rPr lang="en-AU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After 30 seconds, a bell will ring and the next question will be asked. If extra time is needed it will be displayed on the screen.</a:t>
            </a:r>
          </a:p>
          <a:p>
            <a:pPr indent="-360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ebdings" panose="05030102010509060703" pitchFamily="18" charset="2"/>
              <a:buChar char=""/>
            </a:pPr>
            <a:r>
              <a:rPr lang="en-AU" sz="2400" dirty="0">
                <a:solidFill>
                  <a:schemeClr val="accent5"/>
                </a:solidFill>
              </a:rPr>
              <a:t>At the end of each round; when the bell rings stop writing and hold your answer sheet in the air for collection.</a:t>
            </a:r>
          </a:p>
          <a:p>
            <a:pPr indent="-360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ebdings" panose="05030102010509060703" pitchFamily="18" charset="2"/>
              <a:buChar char=""/>
            </a:pPr>
            <a:r>
              <a:rPr lang="en-AU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There will be no prompting from the audience or the team will be disqualified for that round.</a:t>
            </a:r>
          </a:p>
        </p:txBody>
      </p:sp>
    </p:spTree>
    <p:extLst>
      <p:ext uri="{BB962C8B-B14F-4D97-AF65-F5344CB8AC3E}">
        <p14:creationId xmlns:p14="http://schemas.microsoft.com/office/powerpoint/2010/main" val="6830000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875594" cy="33843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8: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slogans were printed on the T Shirts that Jess (Miss Waites) had bought for herself and Lottie, and which T Shirt was for which person?</a:t>
            </a:r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D7EC0C9E-FF01-4F80-8E05-CB07DBE5F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55" y="368563"/>
            <a:ext cx="1396394" cy="214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424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383300"/>
            <a:ext cx="7796696" cy="3742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9: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was the purpose of the two doors in La Chambre de Pommes Frites that the </a:t>
            </a:r>
            <a:r>
              <a:rPr lang="en-AU" sz="4000" dirty="0" err="1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D’Silva</a:t>
            </a: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boys stayed in?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3BF5FD5-0182-4DC6-A84F-C6223475A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61550"/>
            <a:ext cx="1331384" cy="204171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383300"/>
            <a:ext cx="7796696" cy="3742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10: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did Vincent’s sister prefer to be called, and why?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3BF5FD5-0182-4DC6-A84F-C6223475A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61550"/>
            <a:ext cx="1331384" cy="20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34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383300"/>
            <a:ext cx="7796696" cy="3742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4000" dirty="0">
                <a:solidFill>
                  <a:srgbClr val="FFFFCC"/>
                </a:solidFill>
                <a:latin typeface="Comic Sans MS" panose="030F0702030302020204" pitchFamily="66" charset="0"/>
              </a:rPr>
              <a:t>Question 11: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did Rupert mean when he said Vincent was a shoe-shifter?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E88E150-C123-4187-AB73-7FACDA310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0342"/>
            <a:ext cx="1331384" cy="20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977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98C005-181A-478D-A2A2-AAAC53B5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904656"/>
          </a:xfrm>
        </p:spPr>
        <p:txBody>
          <a:bodyPr>
            <a:noAutofit/>
          </a:bodyPr>
          <a:lstStyle/>
          <a:p>
            <a:r>
              <a:rPr lang="en-AU" sz="9600" b="1" dirty="0">
                <a:solidFill>
                  <a:srgbClr val="FFFFCC"/>
                </a:solidFill>
              </a:rPr>
              <a:t>End of Round 4</a:t>
            </a:r>
            <a:br>
              <a:rPr lang="en-AU" sz="9600" b="1" dirty="0">
                <a:solidFill>
                  <a:srgbClr val="FFFFCC"/>
                </a:solidFill>
              </a:rPr>
            </a:br>
            <a:r>
              <a:rPr lang="en-AU" sz="9600" b="1" dirty="0">
                <a:solidFill>
                  <a:srgbClr val="FFFFCC"/>
                </a:solidFill>
              </a:rPr>
              <a:t>STOP WRITING</a:t>
            </a:r>
            <a:br>
              <a:rPr lang="en-AU" sz="9600" b="1" dirty="0">
                <a:solidFill>
                  <a:srgbClr val="FFFFCC"/>
                </a:solidFill>
              </a:rPr>
            </a:br>
            <a:br>
              <a:rPr lang="en-AU" sz="9600" b="1" dirty="0">
                <a:solidFill>
                  <a:srgbClr val="FFFFCC"/>
                </a:solidFill>
              </a:rPr>
            </a:br>
            <a:r>
              <a:rPr lang="en-AU" sz="4000" b="1" dirty="0">
                <a:solidFill>
                  <a:srgbClr val="FFFFCC"/>
                </a:solidFill>
              </a:rPr>
              <a:t>Please hold your answer sheets up high so the runners can collect them.</a:t>
            </a:r>
            <a:endParaRPr lang="en-AU" sz="96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FAFC0-6FEE-4C31-89F8-CBFCFFDF3CA8}"/>
              </a:ext>
            </a:extLst>
          </p:cNvPr>
          <p:cNvSpPr txBox="1"/>
          <p:nvPr/>
        </p:nvSpPr>
        <p:spPr>
          <a:xfrm>
            <a:off x="1043608" y="1196752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800" dirty="0">
                <a:solidFill>
                  <a:srgbClr val="FFFFCC"/>
                </a:solidFill>
                <a:latin typeface="Comic Sans MS" panose="030F0702030302020204" pitchFamily="66" charset="0"/>
              </a:rPr>
              <a:t>Tie-breaker Questions</a:t>
            </a:r>
          </a:p>
        </p:txBody>
      </p:sp>
    </p:spTree>
    <p:extLst>
      <p:ext uri="{BB962C8B-B14F-4D97-AF65-F5344CB8AC3E}">
        <p14:creationId xmlns:p14="http://schemas.microsoft.com/office/powerpoint/2010/main" val="19181544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0093C7-D0DE-4248-8036-21FF6B83E92D}"/>
              </a:ext>
            </a:extLst>
          </p:cNvPr>
          <p:cNvSpPr txBox="1"/>
          <p:nvPr/>
        </p:nvSpPr>
        <p:spPr>
          <a:xfrm>
            <a:off x="575556" y="2132856"/>
            <a:ext cx="7992888" cy="3942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H is for Happiness</a:t>
            </a: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What does the letter ‘C’ stand for in Candice’s Alphabet Biography.</a:t>
            </a:r>
            <a:endParaRPr lang="en-AU" sz="4000" dirty="0">
              <a:solidFill>
                <a:srgbClr val="FFFFCC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678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C9D866-5E0F-4937-B01D-FD9D81D5B0AB}"/>
              </a:ext>
            </a:extLst>
          </p:cNvPr>
          <p:cNvSpPr txBox="1"/>
          <p:nvPr/>
        </p:nvSpPr>
        <p:spPr>
          <a:xfrm>
            <a:off x="1259632" y="1772816"/>
            <a:ext cx="6768752" cy="3973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Ice Wolves</a:t>
            </a: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What is the title and name of the leader of the wolves?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232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681388-3BAB-4DC7-B579-39301EEC6FCB}"/>
              </a:ext>
            </a:extLst>
          </p:cNvPr>
          <p:cNvSpPr txBox="1"/>
          <p:nvPr/>
        </p:nvSpPr>
        <p:spPr>
          <a:xfrm>
            <a:off x="1043608" y="1289868"/>
            <a:ext cx="6912768" cy="3283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Lizard’s Tale</a:t>
            </a: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What was Lizard’s real name?</a:t>
            </a:r>
            <a:endParaRPr lang="en-AU" sz="4000" dirty="0">
              <a:solidFill>
                <a:srgbClr val="FFFFCC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200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00D323-D831-4F78-98AC-F328C24A9078}"/>
              </a:ext>
            </a:extLst>
          </p:cNvPr>
          <p:cNvSpPr txBox="1"/>
          <p:nvPr/>
        </p:nvSpPr>
        <p:spPr>
          <a:xfrm>
            <a:off x="1043608" y="1772816"/>
            <a:ext cx="7056784" cy="4316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The Little Wave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What is Lottie’s passion and what does she want to do as a career one day?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8778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>
                <a:solidFill>
                  <a:schemeClr val="accent1"/>
                </a:solidFill>
              </a:rPr>
              <a:t>Judges’ Hint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Clr>
                <a:schemeClr val="bg1"/>
              </a:buClr>
              <a:buNone/>
            </a:pPr>
            <a:r>
              <a:rPr lang="en-AU" sz="4000" dirty="0">
                <a:solidFill>
                  <a:schemeClr val="accent5"/>
                </a:solidFill>
              </a:rPr>
              <a:t>Write as much information </a:t>
            </a:r>
          </a:p>
          <a:p>
            <a:pPr marL="0" indent="0" algn="ctr" eaLnBrk="1" hangingPunct="1">
              <a:buClr>
                <a:schemeClr val="bg1"/>
              </a:buClr>
              <a:buNone/>
            </a:pPr>
            <a:r>
              <a:rPr lang="en-AU" sz="4000" dirty="0">
                <a:solidFill>
                  <a:schemeClr val="accent5"/>
                </a:solidFill>
              </a:rPr>
              <a:t>and detail as you can </a:t>
            </a:r>
          </a:p>
          <a:p>
            <a:pPr marL="0" indent="0" algn="ctr" eaLnBrk="1" hangingPunct="1">
              <a:buClr>
                <a:schemeClr val="bg1"/>
              </a:buClr>
              <a:buNone/>
            </a:pPr>
            <a:r>
              <a:rPr lang="en-AU" sz="4000" dirty="0">
                <a:solidFill>
                  <a:schemeClr val="accent5"/>
                </a:solidFill>
              </a:rPr>
              <a:t>to answer the question.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53B6CC-FE05-4F7B-A91D-9CB9B0BD43A1}"/>
              </a:ext>
            </a:extLst>
          </p:cNvPr>
          <p:cNvSpPr txBox="1"/>
          <p:nvPr/>
        </p:nvSpPr>
        <p:spPr>
          <a:xfrm>
            <a:off x="791580" y="1556792"/>
            <a:ext cx="7560840" cy="421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b="1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Vincent and the Grandest Hotel on Earth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4000" dirty="0">
              <a:solidFill>
                <a:srgbClr val="FFFFCC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4000" dirty="0">
                <a:solidFill>
                  <a:srgbClr val="FFFF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 After Vincent’s family moved into the hotel, what job was given to Vincent’s mother?</a:t>
            </a:r>
          </a:p>
        </p:txBody>
      </p:sp>
    </p:spTree>
    <p:extLst>
      <p:ext uri="{BB962C8B-B14F-4D97-AF65-F5344CB8AC3E}">
        <p14:creationId xmlns:p14="http://schemas.microsoft.com/office/powerpoint/2010/main" val="36439543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3" y="148635"/>
            <a:ext cx="3888432" cy="1143000"/>
          </a:xfrm>
        </p:spPr>
        <p:txBody>
          <a:bodyPr wrap="none" numCol="2" anchor="ctr" anchorCtr="1">
            <a:normAutofit/>
          </a:bodyPr>
          <a:lstStyle/>
          <a:p>
            <a:pPr eaLnBrk="1" hangingPunct="1"/>
            <a:r>
              <a:rPr lang="en-AU" dirty="0">
                <a:solidFill>
                  <a:schemeClr val="accent5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Thank     You To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06" y="1249000"/>
            <a:ext cx="8713788" cy="4772287"/>
          </a:xfrm>
        </p:spPr>
        <p:txBody>
          <a:bodyPr numCol="1"/>
          <a:lstStyle/>
          <a:p>
            <a:pPr algn="ctr" eaLnBrk="1" hangingPunct="1">
              <a:buFontTx/>
              <a:buNone/>
              <a:defRPr/>
            </a:pPr>
            <a:endParaRPr lang="en-AU" sz="1800" dirty="0">
              <a:solidFill>
                <a:schemeClr val="accent1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AU" dirty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CBCA Qld State Finals Coordinators</a:t>
            </a:r>
          </a:p>
          <a:p>
            <a:pPr algn="ctr" eaLnBrk="1" hangingPunct="1">
              <a:buFontTx/>
              <a:buNone/>
              <a:defRPr/>
            </a:pPr>
            <a:r>
              <a:rPr lang="en-AU" dirty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Regional Coordinators </a:t>
            </a:r>
          </a:p>
          <a:p>
            <a:pPr algn="ctr" eaLnBrk="1" hangingPunct="1">
              <a:buFontTx/>
              <a:buNone/>
              <a:defRPr/>
            </a:pPr>
            <a:r>
              <a:rPr lang="en-AU" dirty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and Team Coordinators</a:t>
            </a:r>
          </a:p>
          <a:p>
            <a:pPr algn="ctr" eaLnBrk="1" hangingPunct="1">
              <a:buFontTx/>
              <a:buNone/>
              <a:defRPr/>
            </a:pPr>
            <a:r>
              <a:rPr lang="en-AU" dirty="0">
                <a:solidFill>
                  <a:schemeClr val="accent1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and the Teams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03" y="4149080"/>
            <a:ext cx="1648392" cy="2401072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13788" cy="4968552"/>
          </a:xfrm>
        </p:spPr>
        <p:txBody>
          <a:bodyPr numCol="1">
            <a:normAutofit/>
          </a:bodyPr>
          <a:lstStyle/>
          <a:p>
            <a:pPr eaLnBrk="1" hangingPunct="1">
              <a:buFontTx/>
              <a:buNone/>
              <a:defRPr/>
            </a:pPr>
            <a:endParaRPr lang="en-A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en-A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734A7B-CAA9-4328-B674-5F136CF3F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41"/>
            <a:ext cx="9144000" cy="20781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6E85D9-CA63-4319-8074-B82B10A99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52" y="5005710"/>
            <a:ext cx="951896" cy="16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1F7990-E014-4235-B6AE-96769D948845}"/>
              </a:ext>
            </a:extLst>
          </p:cNvPr>
          <p:cNvSpPr txBox="1"/>
          <p:nvPr/>
        </p:nvSpPr>
        <p:spPr>
          <a:xfrm>
            <a:off x="35496" y="2119570"/>
            <a:ext cx="89298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6000" b="1" i="1" dirty="0">
                <a:solidFill>
                  <a:srgbClr val="4BACC6">
                    <a:lumMod val="20000"/>
                    <a:lumOff val="80000"/>
                  </a:srgbClr>
                </a:solidFill>
                <a:ea typeface="+mj-ea"/>
                <a:cs typeface="+mj-cs"/>
              </a:rPr>
              <a:t>2021 CBCA Queensland </a:t>
            </a:r>
            <a:br>
              <a:rPr lang="en-AU" sz="6000" b="1" i="1" dirty="0">
                <a:solidFill>
                  <a:srgbClr val="4BACC6">
                    <a:lumMod val="20000"/>
                    <a:lumOff val="80000"/>
                  </a:srgbClr>
                </a:solidFill>
                <a:ea typeface="+mj-ea"/>
                <a:cs typeface="+mj-cs"/>
              </a:rPr>
            </a:br>
            <a:r>
              <a:rPr lang="en-AU" sz="6000" b="1" i="1" dirty="0">
                <a:solidFill>
                  <a:srgbClr val="4BACC6">
                    <a:lumMod val="20000"/>
                    <a:lumOff val="80000"/>
                  </a:srgbClr>
                </a:solidFill>
                <a:ea typeface="+mj-ea"/>
                <a:cs typeface="+mj-cs"/>
              </a:rPr>
              <a:t>Readers Cup </a:t>
            </a:r>
          </a:p>
          <a:p>
            <a:pPr algn="ctr"/>
            <a:r>
              <a:rPr lang="en-AU" sz="6000" b="1" i="1">
                <a:solidFill>
                  <a:srgbClr val="4BACC6">
                    <a:lumMod val="20000"/>
                    <a:lumOff val="80000"/>
                  </a:srgbClr>
                </a:solidFill>
                <a:ea typeface="+mj-ea"/>
                <a:cs typeface="+mj-cs"/>
              </a:rPr>
              <a:t>State Final Year </a:t>
            </a:r>
            <a:r>
              <a:rPr lang="en-AU" sz="6000" b="1" i="1" dirty="0">
                <a:solidFill>
                  <a:srgbClr val="4BACC6">
                    <a:lumMod val="20000"/>
                    <a:lumOff val="80000"/>
                  </a:srgbClr>
                </a:solidFill>
                <a:ea typeface="+mj-ea"/>
                <a:cs typeface="+mj-cs"/>
              </a:rPr>
              <a:t>5/6</a:t>
            </a:r>
            <a:br>
              <a:rPr lang="en-AU" sz="1800" b="1" i="1" dirty="0">
                <a:solidFill>
                  <a:srgbClr val="4BACC6">
                    <a:lumMod val="20000"/>
                    <a:lumOff val="80000"/>
                  </a:srgbClr>
                </a:solidFill>
                <a:ea typeface="+mj-ea"/>
                <a:cs typeface="+mj-cs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921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title"/>
          </p:nvPr>
        </p:nvSpPr>
        <p:spPr>
          <a:xfrm>
            <a:off x="467544" y="3253415"/>
            <a:ext cx="3888432" cy="3024278"/>
          </a:xfrm>
        </p:spPr>
        <p:txBody>
          <a:bodyPr/>
          <a:lstStyle/>
          <a:p>
            <a:r>
              <a:rPr lang="en-AU" sz="2800" dirty="0"/>
              <a:t>	          </a:t>
            </a:r>
            <a:br>
              <a:rPr lang="en-AU" sz="2800" dirty="0"/>
            </a:br>
            <a:br>
              <a:rPr lang="en-AU" sz="2800" dirty="0"/>
            </a:br>
            <a:endParaRPr lang="en-AU" sz="2800" i="1" dirty="0"/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6F223F2-DFEC-448A-810C-E68BD70E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54" y="314406"/>
            <a:ext cx="2013482" cy="3110684"/>
          </a:xfrm>
          <a:prstGeom prst="rect">
            <a:avLst/>
          </a:prstGeom>
        </p:spPr>
      </p:pic>
      <p:pic>
        <p:nvPicPr>
          <p:cNvPr id="9" name="Picture 8" descr="A picture containing text, outdoor, mammal&#10;&#10;Description automatically generated">
            <a:extLst>
              <a:ext uri="{FF2B5EF4-FFF2-40B4-BE49-F238E27FC236}">
                <a16:creationId xmlns:a16="http://schemas.microsoft.com/office/drawing/2014/main" id="{9C1D4480-F011-4845-AA8A-E2FB06DFA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15" y="292264"/>
            <a:ext cx="2025534" cy="313282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6755916-196A-44DB-924C-E1B43D72E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99" y="292264"/>
            <a:ext cx="2026547" cy="3132826"/>
          </a:xfrm>
          <a:prstGeom prst="rect">
            <a:avLst/>
          </a:prstGeom>
        </p:spPr>
      </p:pic>
      <p:pic>
        <p:nvPicPr>
          <p:cNvPr id="17" name="Picture 16" descr="A picture containing arrow&#10;&#10;Description automatically generated">
            <a:extLst>
              <a:ext uri="{FF2B5EF4-FFF2-40B4-BE49-F238E27FC236}">
                <a16:creationId xmlns:a16="http://schemas.microsoft.com/office/drawing/2014/main" id="{64D91FFA-973F-4748-B936-C38DD1DB7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478" y="3694846"/>
            <a:ext cx="1874207" cy="2874843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12F0E592-6207-49F3-BA42-4E1144F7AC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41" y="3694846"/>
            <a:ext cx="1874207" cy="28741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935088"/>
          </a:xfrm>
        </p:spPr>
        <p:txBody>
          <a:bodyPr>
            <a:noAutofit/>
          </a:bodyPr>
          <a:lstStyle/>
          <a:p>
            <a:r>
              <a:rPr lang="en-AU" sz="10000" b="1" dirty="0">
                <a:solidFill>
                  <a:srgbClr val="FFFFCC"/>
                </a:solidFill>
              </a:rPr>
              <a:t>Round 1</a:t>
            </a:r>
            <a:endParaRPr lang="en-AU" sz="4000" b="1" dirty="0">
              <a:solidFill>
                <a:srgbClr val="FFFF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13" y="3861048"/>
            <a:ext cx="1285875" cy="2200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BCA Readers Cup State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CA Readers Cup State Final" id="{2F92852D-6244-4BF5-94F7-20FEFE07D4BE}" vid="{72B0AB9D-8173-4D9F-88E4-6E7F7B9B48D8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1921</Words>
  <Application>Microsoft Office PowerPoint</Application>
  <PresentationFormat>On-screen Show (4:3)</PresentationFormat>
  <Paragraphs>230</Paragraphs>
  <Slides>72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Arial</vt:lpstr>
      <vt:lpstr>Barlow Condensed Bold</vt:lpstr>
      <vt:lpstr>Calibri</vt:lpstr>
      <vt:lpstr>Comic Sans MS</vt:lpstr>
      <vt:lpstr>Times New Roman</vt:lpstr>
      <vt:lpstr>Webdings</vt:lpstr>
      <vt:lpstr>1_Default Design</vt:lpstr>
      <vt:lpstr>2_Default Design</vt:lpstr>
      <vt:lpstr>8_Default Design</vt:lpstr>
      <vt:lpstr>9_Default Design</vt:lpstr>
      <vt:lpstr>12_Default Design</vt:lpstr>
      <vt:lpstr>14_Default Design</vt:lpstr>
      <vt:lpstr>17_Default Design</vt:lpstr>
      <vt:lpstr>27_Default Design</vt:lpstr>
      <vt:lpstr>28_Default Design</vt:lpstr>
      <vt:lpstr>CBCA Readers Cup State Final</vt:lpstr>
      <vt:lpstr> Welcome to the </vt:lpstr>
      <vt:lpstr>PowerPoint Presentation</vt:lpstr>
      <vt:lpstr>Regional Teams:</vt:lpstr>
      <vt:lpstr>Regional Teams continued:</vt:lpstr>
      <vt:lpstr>PowerPoint Presentation</vt:lpstr>
      <vt:lpstr>Rules</vt:lpstr>
      <vt:lpstr>Judges’ Hint</vt:lpstr>
      <vt:lpstr>             </vt:lpstr>
      <vt:lpstr>Round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Opportunity to substitute one team member now  Team reserve please move to your team as your member to be substituted leaves the team.  Only one member can be substituted.</vt:lpstr>
      <vt:lpstr>Round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Round 2 STOP WRITING  Please hold your answer sheets up high so the runners can collect them.</vt:lpstr>
      <vt:lpstr>Opportunity to substitute one team member now  Team reserve please move to your team as your member to be substituted leaves the team.  Only one member can be substituted.</vt:lpstr>
      <vt:lpstr>Round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Round 3 STOP WRITING  Please hold your answer sheets up high so the runners can collect them.</vt:lpstr>
      <vt:lpstr>Opportunity to substitute one team member now  Team reserve please move to your team as your member to be substituted leaves the team.  Only one member can be substituted.</vt:lpstr>
      <vt:lpstr>Round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Round 4 STOP WRITING  Please hold your answer sheets up high so the runners can collect them.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    You 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</dc:title>
  <dc:creator>Diane Lyons</dc:creator>
  <cp:lastModifiedBy>Jennifer Stubbs</cp:lastModifiedBy>
  <cp:revision>64</cp:revision>
  <cp:lastPrinted>2019-08-28T02:30:50Z</cp:lastPrinted>
  <dcterms:created xsi:type="dcterms:W3CDTF">2019-08-11T08:58:22Z</dcterms:created>
  <dcterms:modified xsi:type="dcterms:W3CDTF">2021-08-30T07:21:14Z</dcterms:modified>
</cp:coreProperties>
</file>