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59"/>
  </p:notesMasterIdLst>
  <p:sldIdLst>
    <p:sldId id="256" r:id="rId5"/>
    <p:sldId id="257" r:id="rId6"/>
    <p:sldId id="333" r:id="rId7"/>
    <p:sldId id="366" r:id="rId8"/>
    <p:sldId id="374" r:id="rId9"/>
    <p:sldId id="368" r:id="rId10"/>
    <p:sldId id="258" r:id="rId11"/>
    <p:sldId id="334" r:id="rId12"/>
    <p:sldId id="335" r:id="rId13"/>
    <p:sldId id="266" r:id="rId14"/>
    <p:sldId id="337" r:id="rId15"/>
    <p:sldId id="268" r:id="rId16"/>
    <p:sldId id="269" r:id="rId17"/>
    <p:sldId id="270" r:id="rId18"/>
    <p:sldId id="369" r:id="rId19"/>
    <p:sldId id="336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70" r:id="rId28"/>
    <p:sldId id="260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71" r:id="rId37"/>
    <p:sldId id="26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72" r:id="rId46"/>
    <p:sldId id="262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73" r:id="rId55"/>
    <p:sldId id="331" r:id="rId56"/>
    <p:sldId id="332" r:id="rId57"/>
    <p:sldId id="367" r:id="rId58"/>
  </p:sldIdLst>
  <p:sldSz cx="18288000" cy="10287000"/>
  <p:notesSz cx="6858000" cy="9144000"/>
  <p:embeddedFontLst>
    <p:embeddedFont>
      <p:font typeface="Barlow Condensed Bold" panose="020B0604020202020204" charset="0"/>
      <p:regular r:id="rId60"/>
      <p:bold r:id="rId61"/>
    </p:embeddedFont>
    <p:embeddedFont>
      <p:font typeface="Barlow SemiCondensed" panose="020B0604020202020204" charset="0"/>
      <p:regular r:id="rId62"/>
    </p:embeddedFont>
    <p:embeddedFont>
      <p:font typeface="Barlow SemiCondensed Bold" panose="020B0604020202020204" charset="0"/>
      <p:regular r:id="rId63"/>
      <p:bold r:id="rId64"/>
    </p:embeddedFon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Helvetica" panose="020B0604020202020204" pitchFamily="34" charset="0"/>
      <p:regular r:id="rId69"/>
      <p:bold r:id="rId70"/>
      <p:italic r:id="rId71"/>
      <p:boldItalic r:id="rId72"/>
    </p:embeddedFont>
    <p:embeddedFont>
      <p:font typeface="Josefin Sans Thin Bold" panose="020B0604020202020204" charset="0"/>
      <p:regular r:id="rId73"/>
    </p:embeddedFont>
    <p:embeddedFont>
      <p:font typeface="Josefin Sans Thin Bold Italics" panose="020B0604020202020204" charset="0"/>
      <p:regular r:id="rId74"/>
      <p:italic r:id="rId7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529" autoAdjust="0"/>
  </p:normalViewPr>
  <p:slideViewPr>
    <p:cSldViewPr>
      <p:cViewPr varScale="1">
        <p:scale>
          <a:sx n="102" d="100"/>
          <a:sy n="102" d="100"/>
        </p:scale>
        <p:origin x="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7.fntdata"/><Relationship Id="rId74" Type="http://schemas.openxmlformats.org/officeDocument/2006/relationships/font" Target="fonts/font15.fntdata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2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font" Target="fonts/font12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D1919-E83B-42EC-B938-4D9846E7394B}" type="datetimeFigureOut">
              <a:rPr lang="en-AU" smtClean="0"/>
              <a:t>28/08/2021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A3C74-A062-49C2-86C9-7C01B4FE8A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65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DA3C74-A062-49C2-86C9-7C01B4FE8AF6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63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png"/><Relationship Id="rId7" Type="http://schemas.openxmlformats.org/officeDocument/2006/relationships/image" Target="../media/image2.sv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3.jpg"/><Relationship Id="rId5" Type="http://schemas.openxmlformats.org/officeDocument/2006/relationships/image" Target="../media/image6.svg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qld@cbca.org.a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70603" y="1621363"/>
            <a:ext cx="11719524" cy="228530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9386" y="4709864"/>
            <a:ext cx="18177599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2021 READERS CUP</a:t>
            </a:r>
          </a:p>
          <a:p>
            <a:pPr marL="0" lvl="0" indent="0" algn="ctr">
              <a:lnSpc>
                <a:spcPts val="16789"/>
              </a:lnSpc>
            </a:pPr>
            <a:r>
              <a:rPr lang="en-US" sz="18655" spc="354">
                <a:solidFill>
                  <a:srgbClr val="014A8D"/>
                </a:solidFill>
                <a:latin typeface="Barlow Condensed Bold"/>
              </a:rPr>
              <a:t>State Final 7-8</a:t>
            </a:r>
            <a:endParaRPr lang="en-US" sz="18655" spc="354" dirty="0">
              <a:solidFill>
                <a:srgbClr val="014A8D"/>
              </a:solidFill>
              <a:latin typeface="Barlow Condensed Bold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691524" y="1988681"/>
            <a:ext cx="10953321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Josefin Sans Thin Bold"/>
              </a:rPr>
              <a:t>Children's Book Council of Australia </a:t>
            </a:r>
          </a:p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Josefin Sans Thin Bold"/>
              </a:rPr>
              <a:t>(Qld Branch)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3 </a:t>
            </a:r>
          </a:p>
        </p:txBody>
      </p:sp>
      <p:pic>
        <p:nvPicPr>
          <p:cNvPr id="13" name="Picture 12" descr="Text, whiteboard&#10;&#10;Description automatically generated">
            <a:extLst>
              <a:ext uri="{FF2B5EF4-FFF2-40B4-BE49-F238E27FC236}">
                <a16:creationId xmlns:a16="http://schemas.microsoft.com/office/drawing/2014/main" id="{7F793F31-8F21-4145-ABFC-184A8B2770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02" y="345648"/>
            <a:ext cx="2550515" cy="3777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2603848" y="4820597"/>
            <a:ext cx="1341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TV program changes Chance’s life? Who is the host?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32CC2-DAAD-443B-921E-9075ECD340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4 </a:t>
            </a:r>
          </a:p>
        </p:txBody>
      </p:sp>
      <p:pic>
        <p:nvPicPr>
          <p:cNvPr id="13" name="Picture 12" descr="Text, whiteboard&#10;&#10;Description automatically generated">
            <a:extLst>
              <a:ext uri="{FF2B5EF4-FFF2-40B4-BE49-F238E27FC236}">
                <a16:creationId xmlns:a16="http://schemas.microsoft.com/office/drawing/2014/main" id="{7F793F31-8F21-4145-ABFC-184A8B2770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502" y="345648"/>
            <a:ext cx="2550515" cy="37776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2819400" y="5161464"/>
            <a:ext cx="1264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is 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Dut’s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 chosen place of worship? 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38333-1404-474B-A2A7-80F9C777407A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50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26000" y="6362701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5 </a:t>
            </a: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158EC48C-527E-443A-B16A-7F39BB4D0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442911"/>
            <a:ext cx="2264735" cy="34813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316BCD-051B-4B8B-B5BE-BD179E98333C}"/>
              </a:ext>
            </a:extLst>
          </p:cNvPr>
          <p:cNvSpPr txBox="1"/>
          <p:nvPr/>
        </p:nvSpPr>
        <p:spPr>
          <a:xfrm>
            <a:off x="1339675" y="4621598"/>
            <a:ext cx="1584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Charlie's feelings towards Kenichi develop throughout the novel. Describe what she feels initially and how and why </a:t>
            </a:r>
            <a:r>
              <a:rPr lang="en-AU" sz="6000" b="1" dirty="0">
                <a:solidFill>
                  <a:srgbClr val="000000"/>
                </a:solidFill>
                <a:latin typeface="Barlow SemiCondensed" panose="020B0604020202020204" charset="0"/>
              </a:rPr>
              <a:t>her opinion</a:t>
            </a:r>
            <a:r>
              <a:rPr lang="en-AU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of him changes.</a:t>
            </a:r>
            <a:endParaRPr lang="en-AU" sz="60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C01C2-8308-4513-9958-321427E22392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2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C9426-08A0-4254-AEA4-BE9579CBBFB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47236" y="7581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6 </a:t>
            </a:r>
          </a:p>
        </p:txBody>
      </p:sp>
      <p:pic>
        <p:nvPicPr>
          <p:cNvPr id="13" name="Picture 12" descr="A picture containing text, tree, outdoor, orange&#10;&#10;Description automatically generated">
            <a:extLst>
              <a:ext uri="{FF2B5EF4-FFF2-40B4-BE49-F238E27FC236}">
                <a16:creationId xmlns:a16="http://schemas.microsoft.com/office/drawing/2014/main" id="{545376E2-B468-477E-99BB-71A43F195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0" y="266700"/>
            <a:ext cx="1871472" cy="2895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522D8B-2E77-4FA4-A046-041724838BFB}"/>
              </a:ext>
            </a:extLst>
          </p:cNvPr>
          <p:cNvSpPr txBox="1"/>
          <p:nvPr/>
        </p:nvSpPr>
        <p:spPr>
          <a:xfrm>
            <a:off x="3124200" y="4883380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Why does it take so long for 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Shaozhen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 to understand the seriousness of the drought?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8222D-9840-4824-9DDB-FD2568F8B8CC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2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D89AA6-7F12-4220-9662-B2BF3854624C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40200" y="7353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7 </a:t>
            </a:r>
          </a:p>
        </p:txBody>
      </p:sp>
      <p:pic>
        <p:nvPicPr>
          <p:cNvPr id="13" name="Picture 12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02592F99-5857-4883-9A08-DE8DA0FE1B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162" y="647700"/>
            <a:ext cx="2216150" cy="34972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DE09BD-0F9C-4E33-B755-C5C22EEC5799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3972B-4F09-413F-8F41-B4EB377FBBB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60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8909C3-C494-40C7-873A-16176BE3F05F}"/>
              </a:ext>
            </a:extLst>
          </p:cNvPr>
          <p:cNvSpPr txBox="1"/>
          <p:nvPr/>
        </p:nvSpPr>
        <p:spPr>
          <a:xfrm>
            <a:off x="2438400" y="4704553"/>
            <a:ext cx="13497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Hayley realizes early in the novel that she is ‘… just a girl, lost between worlds.’ How does this reflect the quest theme of </a:t>
            </a:r>
            <a:r>
              <a:rPr lang="en-US" sz="6000" b="1" i="1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Rogue 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?</a:t>
            </a:r>
            <a:endParaRPr lang="en-AU" sz="6000" b="1" dirty="0">
              <a:latin typeface="Barlow SemiCondensed" panose="020B060402020202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34506" y="3938668"/>
            <a:ext cx="18177599" cy="231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ROUND 1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9344EF-60A4-45E0-AD01-18B13E7C143C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8D93F569-FF88-4A11-B23C-F91215667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B0C89A9F-B292-493C-AAAB-A3B0E2F8BDD0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899C25-024A-4C99-AD2A-BADCF191E72C}"/>
              </a:ext>
            </a:extLst>
          </p:cNvPr>
          <p:cNvSpPr txBox="1"/>
          <p:nvPr/>
        </p:nvSpPr>
        <p:spPr>
          <a:xfrm>
            <a:off x="6477000" y="6051509"/>
            <a:ext cx="10927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Submit answer sheet</a:t>
            </a:r>
          </a:p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Swap team members if applicable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741FC1-E390-468E-82DE-61E9B5D4720F}"/>
              </a:ext>
            </a:extLst>
          </p:cNvPr>
          <p:cNvSpPr txBox="1"/>
          <p:nvPr/>
        </p:nvSpPr>
        <p:spPr>
          <a:xfrm>
            <a:off x="7153498" y="2814815"/>
            <a:ext cx="4689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End of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94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201" y="3839668"/>
            <a:ext cx="18177599" cy="231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>
                <a:solidFill>
                  <a:srgbClr val="014A8D"/>
                </a:solidFill>
                <a:latin typeface="Barlow Condensed Bold"/>
              </a:rPr>
              <a:t>ROUND 2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36905F6-BBC1-42FE-B847-4902C1D7A088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F17CC7EA-B8AD-40D8-A742-AECCDCE0E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59E4887A-E68C-40FB-B713-FCFB2FD20F92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88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24394" y="2736302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2923268" y="4994781"/>
            <a:ext cx="1244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Before she knows the word for ‘sun’, how does Hayley describe it the first </a:t>
            </a:r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time she sees it rising?</a:t>
            </a:r>
            <a:endParaRPr lang="en-AU" sz="6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4F6C4-AC61-4064-92E5-3758A2E5D1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48EACE06-B89B-4EEA-8CE1-7DF14D3BB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162" y="647700"/>
            <a:ext cx="2216150" cy="34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59200" y="7962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3103838" y="4152900"/>
            <a:ext cx="1244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While eavesdropping on the family, Hayley hears them accuse her of being three things. Name any two.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BE1C3-1ADF-4076-B81B-A4335AA44F1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0BAAD04-262D-4479-8889-00366CA12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162" y="647700"/>
            <a:ext cx="2216150" cy="34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0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2705100" y="4414330"/>
            <a:ext cx="1287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Kobi gives the four teens he meets a ‘crash course’ in moving around outside. Name any two instructions he gives them.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32CC2-DAAD-443B-921E-9075ECD340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242BC028-63D8-4E59-937A-93750D11F6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707" y="516783"/>
            <a:ext cx="2198435" cy="32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5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4043" y="694110"/>
            <a:ext cx="18177599" cy="231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2021 STATS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81035" y="4473786"/>
            <a:ext cx="4209514" cy="41148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380287" y="2716497"/>
            <a:ext cx="1790998" cy="140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014A8D"/>
                </a:solidFill>
                <a:latin typeface="Barlow SemiCondensed Bold"/>
              </a:rPr>
              <a:t>790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03908" y="3176513"/>
            <a:ext cx="5975641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14A8D"/>
                </a:solidFill>
                <a:latin typeface="Barlow SemiCondensed"/>
              </a:rPr>
              <a:t>teams registered from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94169" y="5038725"/>
            <a:ext cx="1075722" cy="881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b="1" dirty="0">
                <a:solidFill>
                  <a:srgbClr val="014A8D"/>
                </a:solidFill>
                <a:latin typeface="Barlow SemiCondensed"/>
              </a:rPr>
              <a:t>232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79548" y="2742565"/>
            <a:ext cx="1790997" cy="140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014A8D"/>
                </a:solidFill>
                <a:latin typeface="Barlow SemiCondensed Bold"/>
              </a:rPr>
              <a:t>637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15596" y="3176513"/>
            <a:ext cx="4864606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14A8D"/>
                </a:solidFill>
                <a:latin typeface="Barlow SemiCondensed"/>
              </a:rPr>
              <a:t>school campuses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20137" y="5972318"/>
            <a:ext cx="965930" cy="881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b="1" dirty="0">
                <a:solidFill>
                  <a:srgbClr val="014A8D"/>
                </a:solidFill>
                <a:latin typeface="Barlow SemiCondensed"/>
              </a:rPr>
              <a:t>115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36314" y="4138295"/>
            <a:ext cx="1133577" cy="881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b="1" dirty="0">
                <a:solidFill>
                  <a:srgbClr val="014A8D"/>
                </a:solidFill>
                <a:latin typeface="Barlow SemiCondensed"/>
              </a:rPr>
              <a:t>443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219621" y="4165282"/>
            <a:ext cx="3924379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14A8D"/>
                </a:solidFill>
                <a:latin typeface="Barlow SemiCondensed"/>
              </a:rPr>
              <a:t>from Year 5/6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219621" y="5065712"/>
            <a:ext cx="3924379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14A8D"/>
                </a:solidFill>
                <a:latin typeface="Barlow SemiCondensed"/>
              </a:rPr>
              <a:t>from Year 7/8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272565" y="6000961"/>
            <a:ext cx="3924379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14A8D"/>
                </a:solidFill>
                <a:latin typeface="Barlow SemiCondensed"/>
              </a:rPr>
              <a:t>from Year 9/10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36354" y="7124139"/>
            <a:ext cx="2557815" cy="140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014A8D"/>
                </a:solidFill>
                <a:latin typeface="Barlow SemiCondensed Bold"/>
              </a:rPr>
              <a:t>9420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54876" y="8461620"/>
            <a:ext cx="3212126" cy="140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014A8D"/>
                </a:solidFill>
                <a:latin typeface="Barlow SemiCondensed Bold"/>
              </a:rPr>
              <a:t>33 272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205654" y="7616906"/>
            <a:ext cx="4914283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14A8D"/>
                </a:solidFill>
                <a:latin typeface="Barlow SemiCondensed"/>
              </a:rPr>
              <a:t>estimated readers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369891" y="8893810"/>
            <a:ext cx="5647180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14A8D"/>
                </a:solidFill>
                <a:latin typeface="Barlow SemiCondensed"/>
              </a:rPr>
              <a:t>estimated books read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2819400" y="4611149"/>
            <a:ext cx="1264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Name two of the deformed animals Kobi sees in the research facilities when he attempts his first escape.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38333-1404-474B-A2A7-80F9C777407A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7F6BD05A-8607-4F72-A72A-93143A1C22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527566"/>
            <a:ext cx="25622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95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26000" y="6362701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16BCD-051B-4B8B-B5BE-BD179E98333C}"/>
              </a:ext>
            </a:extLst>
          </p:cNvPr>
          <p:cNvSpPr txBox="1"/>
          <p:nvPr/>
        </p:nvSpPr>
        <p:spPr>
          <a:xfrm>
            <a:off x="2819400" y="4841468"/>
            <a:ext cx="1264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is the author’s intention by starting the story at the end? Name two reasons. 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C01C2-8308-4513-9958-321427E22392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2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C9426-08A0-4254-AEA4-BE9579CBBFB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Text, whiteboard&#10;&#10;Description automatically generated">
            <a:extLst>
              <a:ext uri="{FF2B5EF4-FFF2-40B4-BE49-F238E27FC236}">
                <a16:creationId xmlns:a16="http://schemas.microsoft.com/office/drawing/2014/main" id="{38F76593-7A06-43A6-A3C9-2BC8F024E2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315" y="368299"/>
            <a:ext cx="2452315" cy="36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62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47236" y="7581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6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22D8B-2E77-4FA4-A046-041724838BFB}"/>
              </a:ext>
            </a:extLst>
          </p:cNvPr>
          <p:cNvSpPr txBox="1"/>
          <p:nvPr/>
        </p:nvSpPr>
        <p:spPr>
          <a:xfrm>
            <a:off x="2063849" y="3579193"/>
            <a:ext cx="13030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solidFill>
                  <a:srgbClr val="26282A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7200" b="1" dirty="0">
              <a:effectLst/>
              <a:latin typeface="Barlow SemiCondensed" panose="020B0604020202020204" charset="0"/>
              <a:ea typeface="Calibri" panose="020F0502020204030204" pitchFamily="34" charset="0"/>
            </a:endParaRPr>
          </a:p>
          <a:p>
            <a:r>
              <a:rPr lang="en-AU" sz="6000" b="1" dirty="0">
                <a:solidFill>
                  <a:srgbClr val="26282A"/>
                </a:solidFill>
                <a:effectLst/>
                <a:latin typeface="Barlow Semi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Was it right for Charlie and Kenichi to steal the photo from the Historical Society? Support your answer.</a:t>
            </a:r>
            <a:endParaRPr lang="en-AU" sz="7200" b="1" dirty="0">
              <a:effectLst/>
              <a:latin typeface="Barlow SemiCondensed" panose="020B0604020202020204" charset="0"/>
              <a:ea typeface="Calibri" panose="020F0502020204030204" pitchFamily="34" charset="0"/>
            </a:endParaRPr>
          </a:p>
          <a:p>
            <a:r>
              <a:rPr lang="en-US" sz="6000" b="0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</a:t>
            </a:r>
            <a:endParaRPr lang="en-AU" sz="6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8222D-9840-4824-9DDB-FD2568F8B8CC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2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D89AA6-7F12-4220-9662-B2BF3854624C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620B4AF6-9338-4E66-8032-69B5B01322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442911"/>
            <a:ext cx="2264735" cy="34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81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40200" y="7353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7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E09BD-0F9C-4E33-B755-C5C22EEC5799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3972B-4F09-413F-8F41-B4EB377FBBB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60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6" name="Picture 15" descr="A picture containing text, tree, outdoor, orange&#10;&#10;Description automatically generated">
            <a:extLst>
              <a:ext uri="{FF2B5EF4-FFF2-40B4-BE49-F238E27FC236}">
                <a16:creationId xmlns:a16="http://schemas.microsoft.com/office/drawing/2014/main" id="{D68A1CB0-8037-4BF8-8B60-B8A003B87C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723899"/>
            <a:ext cx="2100072" cy="32492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D0BB3E-BC8B-44C8-8F5C-9D64BC0B063E}"/>
              </a:ext>
            </a:extLst>
          </p:cNvPr>
          <p:cNvSpPr txBox="1"/>
          <p:nvPr/>
        </p:nvSpPr>
        <p:spPr>
          <a:xfrm>
            <a:off x="3649006" y="4552456"/>
            <a:ext cx="1143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Are the author’s notes and timeline at the end of a book like this important? Explain your answer.</a:t>
            </a:r>
            <a:endParaRPr lang="en-AU" sz="6000" b="1" dirty="0">
              <a:latin typeface="Barlow Semi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75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57200" y="3699183"/>
            <a:ext cx="1817759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ROUND 2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9344EF-60A4-45E0-AD01-18B13E7C143C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8D93F569-FF88-4A11-B23C-F91215667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B0C89A9F-B292-493C-AAAB-A3B0E2F8BDD0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899C25-024A-4C99-AD2A-BADCF191E72C}"/>
              </a:ext>
            </a:extLst>
          </p:cNvPr>
          <p:cNvSpPr txBox="1"/>
          <p:nvPr/>
        </p:nvSpPr>
        <p:spPr>
          <a:xfrm>
            <a:off x="7346677" y="2637886"/>
            <a:ext cx="4689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End of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519AAD-73E1-435A-AC93-8FB9C37937DB}"/>
              </a:ext>
            </a:extLst>
          </p:cNvPr>
          <p:cNvSpPr txBox="1"/>
          <p:nvPr/>
        </p:nvSpPr>
        <p:spPr>
          <a:xfrm>
            <a:off x="6477000" y="5792586"/>
            <a:ext cx="10927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Submit answer sheet</a:t>
            </a:r>
          </a:p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Swap team members if applicable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96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201" y="3839668"/>
            <a:ext cx="18177599" cy="231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>
                <a:solidFill>
                  <a:srgbClr val="014A8D"/>
                </a:solidFill>
                <a:latin typeface="Barlow Condensed Bold"/>
              </a:rPr>
              <a:t>ROUND 3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3D0C83-2C4B-4236-BCE2-AA7B7FB32650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D7F73839-A050-496D-B4BE-C98E245AC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20E40368-C5F2-44B1-B03F-9B8F73861EFB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</a:t>
            </a: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3</a:t>
            </a:r>
            <a:endParaRPr kumimoji="0" lang="en-US" sz="8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 Thin Bold Italics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24394" y="2736302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1885699" y="4707113"/>
            <a:ext cx="1451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Contrast the differing attitudes towards education held by the families of Kang and Chun. </a:t>
            </a:r>
            <a:endParaRPr lang="en-AU" sz="6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4F6C4-AC61-4064-92E5-3758A2E5D1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A picture containing text, tree, outdoor, orange&#10;&#10;Description automatically generated">
            <a:extLst>
              <a:ext uri="{FF2B5EF4-FFF2-40B4-BE49-F238E27FC236}">
                <a16:creationId xmlns:a16="http://schemas.microsoft.com/office/drawing/2014/main" id="{82E20910-7C39-4B15-ABA6-633309D066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723899"/>
            <a:ext cx="2100072" cy="32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34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</a:t>
            </a: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3</a:t>
            </a:r>
            <a:endParaRPr kumimoji="0" lang="en-US" sz="8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 Thin Bold Italics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59200" y="7962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3315867" y="5231501"/>
            <a:ext cx="1303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years make up the</a:t>
            </a:r>
            <a:r>
              <a:rPr lang="en-US" sz="6000" b="1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Three Bitter Years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BE1C3-1ADF-4076-B81B-A4335AA44F1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A picture containing text, tree, outdoor, orange&#10;&#10;Description automatically generated">
            <a:extLst>
              <a:ext uri="{FF2B5EF4-FFF2-40B4-BE49-F238E27FC236}">
                <a16:creationId xmlns:a16="http://schemas.microsoft.com/office/drawing/2014/main" id="{A55DA77C-A15A-4EAE-A9E4-1A3F99707B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723899"/>
            <a:ext cx="2100072" cy="32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79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2286000" y="5263285"/>
            <a:ext cx="1386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Name two things that are banned in this future.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32CC2-DAAD-443B-921E-9075ECD340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D21151C5-B748-4428-B8C2-CF044C7F7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162" y="647700"/>
            <a:ext cx="2216150" cy="34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25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2705100" y="4900065"/>
            <a:ext cx="1287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Why did it make sense to Hayley that there was a god?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38333-1404-474B-A2A7-80F9C777407A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2B659BD-5FC2-44DF-9CA5-BF4767BA5C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162" y="647700"/>
            <a:ext cx="2216150" cy="34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3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676400" y="621099"/>
            <a:ext cx="1567375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7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0" b="0" i="0" u="none" strike="noStrike" kern="1200" cap="none" spc="354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/>
                <a:ea typeface="+mn-ea"/>
                <a:cs typeface="+mn-cs"/>
              </a:rPr>
              <a:t>2021 State Finalists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524023" y="5793499"/>
            <a:ext cx="4209514" cy="4114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672638D-CFB0-4589-849D-A7EAC03B5E0C}"/>
              </a:ext>
            </a:extLst>
          </p:cNvPr>
          <p:cNvSpPr txBox="1"/>
          <p:nvPr/>
        </p:nvSpPr>
        <p:spPr>
          <a:xfrm>
            <a:off x="1585544" y="23287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Congratulations to: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Condensed Bold" panose="020B060402020202020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069757-991C-4B65-8D90-B14287C9E5D5}"/>
              </a:ext>
            </a:extLst>
          </p:cNvPr>
          <p:cNvSpPr txBox="1"/>
          <p:nvPr/>
        </p:nvSpPr>
        <p:spPr>
          <a:xfrm>
            <a:off x="457200" y="3240126"/>
            <a:ext cx="17145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Brisbane Bayside – Moreton Bay College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14A8D"/>
                </a:solidFill>
                <a:latin typeface="Barlow Condensed Bold" panose="020B0604020202020204" charset="0"/>
              </a:rPr>
              <a:t>Brisbane North – Genesis Christian College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14A8D"/>
              </a:solidFill>
              <a:effectLst/>
              <a:uLnTx/>
              <a:uFillTx/>
              <a:latin typeface="Barlow Condensed Bold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14A8D"/>
                </a:solidFill>
                <a:latin typeface="Barlow Condensed Bold" panose="020B0604020202020204" charset="0"/>
              </a:rPr>
              <a:t>Brisbane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South – Brisbane State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Brisbane West – St Aidan’s Anglican Girls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Capricornia – Yeppoon State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14A8D"/>
                </a:solidFill>
                <a:latin typeface="Barlow Condensed Bold" panose="020B0604020202020204" charset="0"/>
              </a:rPr>
              <a:t>Darling Downs – Centenary Heights State High School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14A8D"/>
              </a:solidFill>
              <a:effectLst/>
              <a:uLnTx/>
              <a:uFillTx/>
              <a:latin typeface="Barlow Condensed Bold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Far North Qld – Cairns State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Gold Coast – Emmanuel College</a:t>
            </a:r>
          </a:p>
          <a:p>
            <a:pPr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Mackay – Whitsunday Anglican School, Maroon</a:t>
            </a:r>
          </a:p>
          <a:p>
            <a:pPr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North Qld – Townsville Grammar School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30E708-F6D7-4259-9559-3F9662EE7073}"/>
              </a:ext>
            </a:extLst>
          </p:cNvPr>
          <p:cNvSpPr txBox="1"/>
          <p:nvPr/>
        </p:nvSpPr>
        <p:spPr>
          <a:xfrm>
            <a:off x="9753601" y="3296841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14A8D"/>
                </a:solidFill>
                <a:latin typeface="Barlow Condensed Bold" panose="020B0604020202020204" charset="0"/>
              </a:rPr>
              <a:t>Somerset-Lockyer – Faith Lutheran College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14A8D"/>
              </a:solidFill>
              <a:effectLst/>
              <a:uLnTx/>
              <a:uFillTx/>
              <a:latin typeface="Barlow Condensed Bold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Sunshine Coast – St Andrew’s Anglican College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Wide Bay – St Luke’s Anglican School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26000" y="6362701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16BCD-051B-4B8B-B5BE-BD179E98333C}"/>
              </a:ext>
            </a:extLst>
          </p:cNvPr>
          <p:cNvSpPr txBox="1"/>
          <p:nvPr/>
        </p:nvSpPr>
        <p:spPr>
          <a:xfrm>
            <a:off x="2897720" y="4788442"/>
            <a:ext cx="1264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Why do you think Kobi presumed it was Niki (and not Asha) who had activated the snatcher?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C01C2-8308-4513-9958-321427E22392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2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C9426-08A0-4254-AEA4-BE9579CBBFB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0AABDF37-AD0C-434F-96A6-36EE93AC1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0" y="566870"/>
            <a:ext cx="2198435" cy="32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22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47236" y="7581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6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22D8B-2E77-4FA4-A046-041724838BFB}"/>
              </a:ext>
            </a:extLst>
          </p:cNvPr>
          <p:cNvSpPr txBox="1"/>
          <p:nvPr/>
        </p:nvSpPr>
        <p:spPr>
          <a:xfrm>
            <a:off x="2628900" y="5060774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Give two reasons why the author chooses to include excerpts from Nadia’s journals?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8222D-9840-4824-9DDB-FD2568F8B8CC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2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D89AA6-7F12-4220-9662-B2BF3854624C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Text, whiteboard&#10;&#10;Description automatically generated">
            <a:extLst>
              <a:ext uri="{FF2B5EF4-FFF2-40B4-BE49-F238E27FC236}">
                <a16:creationId xmlns:a16="http://schemas.microsoft.com/office/drawing/2014/main" id="{F96DD4C8-9DAC-4DF4-940A-3A65F89DE4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581" y="351317"/>
            <a:ext cx="2452315" cy="36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63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40200" y="7353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7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E09BD-0F9C-4E33-B755-C5C22EEC5799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3972B-4F09-413F-8F41-B4EB377FBBB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60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43AAFAE1-56B4-4D08-B044-273110E284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578229"/>
            <a:ext cx="2264735" cy="34813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E0F4A2-7C3D-467F-A0B3-46EF7D4BE63D}"/>
              </a:ext>
            </a:extLst>
          </p:cNvPr>
          <p:cNvSpPr txBox="1"/>
          <p:nvPr/>
        </p:nvSpPr>
        <p:spPr>
          <a:xfrm>
            <a:off x="1642504" y="3708466"/>
            <a:ext cx="136736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solidFill>
                  <a:srgbClr val="26282A"/>
                </a:solidFill>
                <a:effectLst/>
                <a:latin typeface="Barlow SemiCondense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Charlie has synaesthesia. If you could, would you choose to have synaesthesia? Give reasons, indicating what elements of the condition you would or would not want, and why? </a:t>
            </a:r>
            <a:endParaRPr lang="en-AU" sz="6000" b="1" dirty="0">
              <a:effectLst/>
              <a:latin typeface="Barlow SemiCondensed" panose="020B0604020202020204" charset="0"/>
              <a:ea typeface="Calibri" panose="020F050202020403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6257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00449" y="3937359"/>
            <a:ext cx="1817759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ROUND 3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9344EF-60A4-45E0-AD01-18B13E7C143C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8D93F569-FF88-4A11-B23C-F91215667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B0C89A9F-B292-493C-AAAB-A3B0E2F8BDD0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899C25-024A-4C99-AD2A-BADCF191E72C}"/>
              </a:ext>
            </a:extLst>
          </p:cNvPr>
          <p:cNvSpPr txBox="1"/>
          <p:nvPr/>
        </p:nvSpPr>
        <p:spPr>
          <a:xfrm>
            <a:off x="7144332" y="2706253"/>
            <a:ext cx="4689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End of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DFD698-7223-428C-B96B-4F43D8FF75A1}"/>
              </a:ext>
            </a:extLst>
          </p:cNvPr>
          <p:cNvSpPr txBox="1"/>
          <p:nvPr/>
        </p:nvSpPr>
        <p:spPr>
          <a:xfrm>
            <a:off x="6248400" y="5918925"/>
            <a:ext cx="10927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Submit answer sheet</a:t>
            </a:r>
          </a:p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Swap team members if applicable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88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201" y="3839668"/>
            <a:ext cx="18177599" cy="231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>
                <a:solidFill>
                  <a:srgbClr val="014A8D"/>
                </a:solidFill>
                <a:latin typeface="Barlow Condensed Bold"/>
              </a:rPr>
              <a:t>ROUND 4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366EFC3-E4F3-4205-A10F-D342058FB075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3A08E378-F9DD-4B51-A808-04B44CD78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34232D78-97CA-4CA8-9192-0F3ABFF7B379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24394" y="2736302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21200" y="582930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3352800" y="4928366"/>
            <a:ext cx="1244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Name two things Charlie’s mum</a:t>
            </a:r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’s list says </a:t>
            </a:r>
            <a:r>
              <a:rPr lang="en-US" sz="6000" b="1" u="sng" dirty="0">
                <a:solidFill>
                  <a:srgbClr val="000000"/>
                </a:solidFill>
                <a:latin typeface="Barlow SemiCondensed" panose="020B0604020202020204" charset="0"/>
              </a:rPr>
              <a:t>not</a:t>
            </a:r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 to do with exchange students.</a:t>
            </a:r>
            <a:endParaRPr lang="en-AU" sz="6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4F6C4-AC61-4064-92E5-3758A2E5D1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247BB234-BD7C-4135-9F02-2859907914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578229"/>
            <a:ext cx="2264735" cy="34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69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59200" y="7962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2499375" y="5263402"/>
            <a:ext cx="13540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How and where did Kenichi’s grandfather die?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BE1C3-1ADF-4076-B81B-A4335AA44F1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C3BEFBFD-F9BC-49F6-B549-44A07CF21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578229"/>
            <a:ext cx="2264735" cy="34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71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2743200" y="4421244"/>
            <a:ext cx="1287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When he first arrives, how does Xian try to get on the good side of 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Shaozhen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 and his friends? Name two ways. 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32CC2-DAAD-443B-921E-9075ECD340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A picture containing text, tree, outdoor, orange&#10;&#10;Description automatically generated">
            <a:extLst>
              <a:ext uri="{FF2B5EF4-FFF2-40B4-BE49-F238E27FC236}">
                <a16:creationId xmlns:a16="http://schemas.microsoft.com/office/drawing/2014/main" id="{C67922A7-84D3-41EA-83A2-7BF51B984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728" y="419100"/>
            <a:ext cx="2100072" cy="32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67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2362200" y="4970248"/>
            <a:ext cx="1264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Who are the water-carriers and what do they do?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38333-1404-474B-A2A7-80F9C777407A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A picture containing text, tree, outdoor, orange&#10;&#10;Description automatically generated">
            <a:extLst>
              <a:ext uri="{FF2B5EF4-FFF2-40B4-BE49-F238E27FC236}">
                <a16:creationId xmlns:a16="http://schemas.microsoft.com/office/drawing/2014/main" id="{B0B6664A-65AA-43CC-B5B8-859816EEA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728" y="419100"/>
            <a:ext cx="2100072" cy="32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75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26000" y="6362701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16BCD-051B-4B8B-B5BE-BD179E98333C}"/>
              </a:ext>
            </a:extLst>
          </p:cNvPr>
          <p:cNvSpPr txBox="1"/>
          <p:nvPr/>
        </p:nvSpPr>
        <p:spPr>
          <a:xfrm>
            <a:off x="2438400" y="4131437"/>
            <a:ext cx="1264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Although Will doesn’t appear in the novel until quite late, his presence is felt strongly all the way through. Explain how and why.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C01C2-8308-4513-9958-321427E22392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2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C9426-08A0-4254-AEA4-BE9579CBBFB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84B52A7E-F593-4C8D-8B09-1478F9D1BF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186" y="436017"/>
            <a:ext cx="2216150" cy="34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Thanks to...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6042" y="2327136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87928" y="621098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18F454-1D8C-47DC-A636-53E0E7C6D2DC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F6101C-8EAA-4A9D-9765-74A77154C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D0A01EF-E80E-48B4-B3A2-A15E86D49B2E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23398FF8-1525-47EB-8F7C-6E6AE8DF36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40" y="4706742"/>
            <a:ext cx="3069078" cy="4545710"/>
          </a:xfrm>
          <a:prstGeom prst="rect">
            <a:avLst/>
          </a:prstGeom>
        </p:spPr>
      </p:pic>
      <p:pic>
        <p:nvPicPr>
          <p:cNvPr id="16" name="Picture 15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BD90D1F6-669D-43BB-9188-300161FD9B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122" y="2070091"/>
            <a:ext cx="3219280" cy="4787033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1F16584C-61C1-49D0-9CAA-A7BD2CD24F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86" y="4744954"/>
            <a:ext cx="2943225" cy="4524375"/>
          </a:xfrm>
          <a:prstGeom prst="rect">
            <a:avLst/>
          </a:prstGeom>
        </p:spPr>
      </p:pic>
      <p:pic>
        <p:nvPicPr>
          <p:cNvPr id="20" name="Picture 19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1A9160A8-1BB3-4939-A1ED-001FA1AA2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668" y="2736302"/>
            <a:ext cx="3185049" cy="5026241"/>
          </a:xfrm>
          <a:prstGeom prst="rect">
            <a:avLst/>
          </a:prstGeom>
        </p:spPr>
      </p:pic>
      <p:pic>
        <p:nvPicPr>
          <p:cNvPr id="22" name="Picture 21" descr="A picture containing text, tree, outdoor, orange&#10;&#10;Description automatically generated">
            <a:extLst>
              <a:ext uri="{FF2B5EF4-FFF2-40B4-BE49-F238E27FC236}">
                <a16:creationId xmlns:a16="http://schemas.microsoft.com/office/drawing/2014/main" id="{A6B9AFA8-7046-4DE5-9CC4-2D1EA71FC3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0" y="2972497"/>
            <a:ext cx="2943224" cy="455384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E093B2-9499-4397-BAC1-B2561209966E}"/>
              </a:ext>
            </a:extLst>
          </p:cNvPr>
          <p:cNvSpPr txBox="1"/>
          <p:nvPr/>
        </p:nvSpPr>
        <p:spPr>
          <a:xfrm>
            <a:off x="517118" y="7667476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14A8D"/>
                </a:solidFill>
                <a:latin typeface="Barlow SemiCondensed" panose="020B0604020202020204" charset="0"/>
              </a:rPr>
              <a:t>Allen &amp; Unwin</a:t>
            </a:r>
            <a:endParaRPr lang="en-AU" sz="3200" b="1" dirty="0">
              <a:solidFill>
                <a:srgbClr val="014A8D"/>
              </a:solidFill>
              <a:latin typeface="Barlow SemiCondensed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DB2CC7-FF9D-4A3D-B3AA-515638756140}"/>
              </a:ext>
            </a:extLst>
          </p:cNvPr>
          <p:cNvSpPr txBox="1"/>
          <p:nvPr/>
        </p:nvSpPr>
        <p:spPr>
          <a:xfrm>
            <a:off x="11191041" y="6979597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14A8D"/>
                </a:solidFill>
                <a:latin typeface="Barlow SemiCondensed" panose="020B0604020202020204" charset="0"/>
              </a:rPr>
              <a:t>HarperCollins</a:t>
            </a:r>
            <a:endParaRPr lang="en-AU" sz="3200" b="1" dirty="0">
              <a:solidFill>
                <a:srgbClr val="014A8D"/>
              </a:solidFill>
              <a:latin typeface="Barlow SemiCondensed" panose="020B060402020202020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35163B-F566-4FD5-8227-EE492F3AFBF5}"/>
              </a:ext>
            </a:extLst>
          </p:cNvPr>
          <p:cNvSpPr txBox="1"/>
          <p:nvPr/>
        </p:nvSpPr>
        <p:spPr>
          <a:xfrm>
            <a:off x="4999547" y="9344439"/>
            <a:ext cx="392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14A8D"/>
                </a:solidFill>
                <a:latin typeface="Barlow SemiCondensed" panose="020B0604020202020204" charset="0"/>
              </a:rPr>
              <a:t>Walker Books Australia</a:t>
            </a:r>
            <a:endParaRPr lang="en-AU" sz="3200" b="1" dirty="0">
              <a:solidFill>
                <a:srgbClr val="014A8D"/>
              </a:solidFill>
              <a:latin typeface="Barlow SemiCondensed" panose="020B060402020202020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073FDE-C7D1-4B86-B2C9-37EB4EADB26B}"/>
              </a:ext>
            </a:extLst>
          </p:cNvPr>
          <p:cNvSpPr txBox="1"/>
          <p:nvPr/>
        </p:nvSpPr>
        <p:spPr>
          <a:xfrm>
            <a:off x="14854181" y="80391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14A8D"/>
                </a:solidFill>
                <a:latin typeface="Barlow SemiCondensed" panose="020B0604020202020204" charset="0"/>
              </a:rPr>
              <a:t>Pan Macmillan Australia</a:t>
            </a:r>
            <a:endParaRPr lang="en-AU" sz="3200" b="1" dirty="0">
              <a:solidFill>
                <a:srgbClr val="014A8D"/>
              </a:solidFill>
              <a:latin typeface="Barlow SemiCondensed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7E5EAA-061A-41AD-891C-7C1143768F09}"/>
              </a:ext>
            </a:extLst>
          </p:cNvPr>
          <p:cNvSpPr txBox="1"/>
          <p:nvPr/>
        </p:nvSpPr>
        <p:spPr>
          <a:xfrm rot="21213168">
            <a:off x="3852886" y="2581188"/>
            <a:ext cx="657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14A8D"/>
                </a:solidFill>
                <a:latin typeface="Josefin Sans Thin Bold" panose="020B0604020202020204" charset="0"/>
              </a:rPr>
              <a:t>The publishers who provided copies of the books…</a:t>
            </a:r>
            <a:endParaRPr lang="en-AU" sz="3200" b="1" i="1" dirty="0">
              <a:solidFill>
                <a:srgbClr val="014A8D"/>
              </a:solidFill>
              <a:latin typeface="Josefin Sans Thin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64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47236" y="7581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6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22D8B-2E77-4FA4-A046-041724838BFB}"/>
              </a:ext>
            </a:extLst>
          </p:cNvPr>
          <p:cNvSpPr txBox="1"/>
          <p:nvPr/>
        </p:nvSpPr>
        <p:spPr>
          <a:xfrm>
            <a:off x="2743200" y="4374162"/>
            <a:ext cx="1303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When Kobi discovers the truth about Jonathan, what does he mean when he says, ‘my dad died out there’?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8222D-9840-4824-9DDB-FD2568F8B8CC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2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D89AA6-7F12-4220-9662-B2BF3854624C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36FB9C26-FB9B-485A-832C-D78C019D9B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521517"/>
            <a:ext cx="2198435" cy="32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1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40200" y="7353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7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E09BD-0F9C-4E33-B755-C5C22EEC5799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3972B-4F09-413F-8F41-B4EB377FBBB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60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D0BB3E-BC8B-44C8-8F5C-9D64BC0B063E}"/>
              </a:ext>
            </a:extLst>
          </p:cNvPr>
          <p:cNvSpPr txBox="1"/>
          <p:nvPr/>
        </p:nvSpPr>
        <p:spPr>
          <a:xfrm>
            <a:off x="2286000" y="4229100"/>
            <a:ext cx="1257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are your feelings for Nadia by the end of the story? Use evidence to support your team’s answer.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pic>
        <p:nvPicPr>
          <p:cNvPr id="16" name="Picture 15" descr="Text, whiteboard&#10;&#10;Description automatically generated">
            <a:extLst>
              <a:ext uri="{FF2B5EF4-FFF2-40B4-BE49-F238E27FC236}">
                <a16:creationId xmlns:a16="http://schemas.microsoft.com/office/drawing/2014/main" id="{722DE1E4-9936-4075-B261-8DFA9EDC6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716401"/>
            <a:ext cx="2452315" cy="36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80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34506" y="4116806"/>
            <a:ext cx="1817759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ROUND 4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9344EF-60A4-45E0-AD01-18B13E7C143C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8D93F569-FF88-4A11-B23C-F91215667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B0C89A9F-B292-493C-AAAB-A3B0E2F8BDD0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899C25-024A-4C99-AD2A-BADCF191E72C}"/>
              </a:ext>
            </a:extLst>
          </p:cNvPr>
          <p:cNvSpPr txBox="1"/>
          <p:nvPr/>
        </p:nvSpPr>
        <p:spPr>
          <a:xfrm>
            <a:off x="6905879" y="3002943"/>
            <a:ext cx="4689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End of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7FCC9B-0596-40F0-8D91-7B8E120BCB54}"/>
              </a:ext>
            </a:extLst>
          </p:cNvPr>
          <p:cNvSpPr txBox="1"/>
          <p:nvPr/>
        </p:nvSpPr>
        <p:spPr>
          <a:xfrm>
            <a:off x="6131764" y="5994987"/>
            <a:ext cx="10927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Submit answer sheet</a:t>
            </a:r>
          </a:p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Swap team members if applicable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942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201" y="3839668"/>
            <a:ext cx="18177599" cy="231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>
                <a:solidFill>
                  <a:srgbClr val="014A8D"/>
                </a:solidFill>
                <a:latin typeface="Barlow Condensed Bold"/>
              </a:rPr>
              <a:t>ROUND 5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33F2A97-2365-43AC-B0FB-0A3DB3D317DE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5A674485-5058-4B0E-AFB9-8895CA156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3798E58B-6C50-4CEA-9259-D34888B02BBE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</a:t>
            </a: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5</a:t>
            </a:r>
            <a:endParaRPr kumimoji="0" lang="en-US" sz="8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 Thin Bold Italics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24394" y="2736302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21200" y="582930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3200400" y="4837546"/>
            <a:ext cx="1244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is the exact address on Amos’ business card? </a:t>
            </a:r>
            <a:endParaRPr lang="en-AU" sz="6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4F6C4-AC61-4064-92E5-3758A2E5D1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Text, whiteboard&#10;&#10;Description automatically generated">
            <a:extLst>
              <a:ext uri="{FF2B5EF4-FFF2-40B4-BE49-F238E27FC236}">
                <a16:creationId xmlns:a16="http://schemas.microsoft.com/office/drawing/2014/main" id="{87CA3892-D680-41B3-A487-5713666E7D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595" y="419100"/>
            <a:ext cx="2452315" cy="36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05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</a:t>
            </a: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5</a:t>
            </a:r>
            <a:endParaRPr kumimoji="0" lang="en-US" sz="8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 Thin Bold Italics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59200" y="7962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2971800" y="5006296"/>
            <a:ext cx="1280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Who does Chance believe is her biological mother? Why does she think this?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BE1C3-1ADF-4076-B81B-A4335AA44F1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Text, whiteboard&#10;&#10;Description automatically generated">
            <a:extLst>
              <a:ext uri="{FF2B5EF4-FFF2-40B4-BE49-F238E27FC236}">
                <a16:creationId xmlns:a16="http://schemas.microsoft.com/office/drawing/2014/main" id="{3AEFADCF-7E13-4A34-AAE8-57A5CAB85F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7595" y="419100"/>
            <a:ext cx="2452315" cy="36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13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5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3848100" y="5143500"/>
            <a:ext cx="1059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Why is Kenichi keeping a journal?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32CC2-DAAD-443B-921E-9075ECD340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122E5F0D-8974-4565-96D4-3E1B5C22A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350451"/>
            <a:ext cx="2264735" cy="34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30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5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2819400" y="4883380"/>
            <a:ext cx="1264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Who is the town librarian, and why is her aura unusual?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38333-1404-474B-A2A7-80F9C777407A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9B04F30C-5BE0-4BB6-A739-0B1F03B25F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350451"/>
            <a:ext cx="2264735" cy="34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996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5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26000" y="6362701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16BCD-051B-4B8B-B5BE-BD179E98333C}"/>
              </a:ext>
            </a:extLst>
          </p:cNvPr>
          <p:cNvSpPr txBox="1"/>
          <p:nvPr/>
        </p:nvSpPr>
        <p:spPr>
          <a:xfrm>
            <a:off x="2819400" y="4599374"/>
            <a:ext cx="1264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How does the character of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Shaozhen</a:t>
            </a:r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 develop and change throughout the novel?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C01C2-8308-4513-9958-321427E22392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2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C9426-08A0-4254-AEA4-BE9579CBBFB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A picture containing text, tree, outdoor, orange&#10;&#10;Description automatically generated">
            <a:extLst>
              <a:ext uri="{FF2B5EF4-FFF2-40B4-BE49-F238E27FC236}">
                <a16:creationId xmlns:a16="http://schemas.microsoft.com/office/drawing/2014/main" id="{FEFA5929-4FB4-488E-906A-907BBE1D2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524" y="419100"/>
            <a:ext cx="2100072" cy="32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20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5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47236" y="7581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6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22D8B-2E77-4FA4-A046-041724838BFB}"/>
              </a:ext>
            </a:extLst>
          </p:cNvPr>
          <p:cNvSpPr txBox="1"/>
          <p:nvPr/>
        </p:nvSpPr>
        <p:spPr>
          <a:xfrm>
            <a:off x="1964021" y="4440424"/>
            <a:ext cx="1303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After Hayley leaves Maria island, she encounters many other characters. Choose 1 (or a pair)  and explain their impact on Hayley’s development.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8222D-9840-4824-9DDB-FD2568F8B8CC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2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D89AA6-7F12-4220-9662-B2BF3854624C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9FF6F037-ABD5-40AB-B91F-556461249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161" y="363010"/>
            <a:ext cx="2216150" cy="349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9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201" y="3839668"/>
            <a:ext cx="1817759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The Rules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9344EF-60A4-45E0-AD01-18B13E7C143C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8D93F569-FF88-4A11-B23C-F91215667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B0C89A9F-B292-493C-AAAB-A3B0E2F8BDD0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0408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5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40200" y="7353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7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E09BD-0F9C-4E33-B755-C5C22EEC5799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3972B-4F09-413F-8F41-B4EB377FBBB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60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D0BB3E-BC8B-44C8-8F5C-9D64BC0B063E}"/>
              </a:ext>
            </a:extLst>
          </p:cNvPr>
          <p:cNvSpPr txBox="1"/>
          <p:nvPr/>
        </p:nvSpPr>
        <p:spPr>
          <a:xfrm>
            <a:off x="1973546" y="4513609"/>
            <a:ext cx="1402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Forgotten City 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explores a world </a:t>
            </a:r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significantly impacted by 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food shortages. What could we do to ensure this doesn’t happen in our future?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pic>
        <p:nvPicPr>
          <p:cNvPr id="18" name="Picture 17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FD9BA097-1EC9-43E8-AE19-7CB453EE0E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549414"/>
            <a:ext cx="2198435" cy="32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826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200" y="3766876"/>
            <a:ext cx="18177599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ROUND 5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9344EF-60A4-45E0-AD01-18B13E7C143C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8D93F569-FF88-4A11-B23C-F91215667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B0C89A9F-B292-493C-AAAB-A3B0E2F8BDD0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899C25-024A-4C99-AD2A-BADCF191E72C}"/>
              </a:ext>
            </a:extLst>
          </p:cNvPr>
          <p:cNvSpPr txBox="1"/>
          <p:nvPr/>
        </p:nvSpPr>
        <p:spPr>
          <a:xfrm>
            <a:off x="7144332" y="2581519"/>
            <a:ext cx="4689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End of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E5A8C1-1C51-4903-938B-4DF06B76F9CD}"/>
              </a:ext>
            </a:extLst>
          </p:cNvPr>
          <p:cNvSpPr txBox="1"/>
          <p:nvPr/>
        </p:nvSpPr>
        <p:spPr>
          <a:xfrm>
            <a:off x="8915400" y="7800777"/>
            <a:ext cx="7378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Next up Tie Breakers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6FA07-040D-48A5-8F75-1BB0E1463E8D}"/>
              </a:ext>
            </a:extLst>
          </p:cNvPr>
          <p:cNvSpPr txBox="1"/>
          <p:nvPr/>
        </p:nvSpPr>
        <p:spPr>
          <a:xfrm>
            <a:off x="5867400" y="5602415"/>
            <a:ext cx="10927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Submit answer sheet</a:t>
            </a:r>
          </a:p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Swap team members if applicable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648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5486" y="1063336"/>
            <a:ext cx="7778013" cy="152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Tie Breaker </a:t>
            </a:r>
            <a:r>
              <a:rPr lang="en-US" sz="4800" dirty="0">
                <a:solidFill>
                  <a:srgbClr val="FFFFFF"/>
                </a:solidFill>
                <a:latin typeface="Josefin Sans Thin Bold Italics"/>
              </a:rPr>
              <a:t>Q1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D96228-3422-6A4C-8933-E8A9F3F84B17}"/>
              </a:ext>
            </a:extLst>
          </p:cNvPr>
          <p:cNvSpPr txBox="1"/>
          <p:nvPr/>
        </p:nvSpPr>
        <p:spPr>
          <a:xfrm>
            <a:off x="1973546" y="4513609"/>
            <a:ext cx="1402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Barlow SemiCondensed" panose="020B0604020202020204" charset="0"/>
              </a:rPr>
              <a:t>In which of the five books is the main character’s birthday mentioned, if not actually celebrated?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E87D37-346B-EE4C-9AB8-0A102B3AF8B6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4897679E-3E8D-1E49-AF45-A8649F987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7FD79811-ED7A-414D-9F99-F74AC4B2C5AC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F6AD1FF-C86C-644C-86FA-54FBF1ED4EDA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6D791C-709F-AB48-95F1-783BBBF28E42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93430" y="1056612"/>
            <a:ext cx="6828699" cy="152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Tie Breaker </a:t>
            </a:r>
            <a:r>
              <a:rPr lang="en-US" sz="4800" dirty="0">
                <a:solidFill>
                  <a:srgbClr val="FFFFFF"/>
                </a:solidFill>
                <a:latin typeface="Josefin Sans Thin Bold Italics"/>
              </a:rPr>
              <a:t>Q2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2152CEA-B560-BC4C-9CBA-E9A499921CD6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0C05FB-9865-3A41-9D18-7C1716EC7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DBFD08-1CF9-3041-8A8F-14201270BDB9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BA08595-DD06-5E49-BF52-2524168CA035}"/>
              </a:ext>
            </a:extLst>
          </p:cNvPr>
          <p:cNvSpPr txBox="1"/>
          <p:nvPr/>
        </p:nvSpPr>
        <p:spPr>
          <a:xfrm>
            <a:off x="1973546" y="4513609"/>
            <a:ext cx="144856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latin typeface="Barlow SemiCondensed" panose="020B0604020202020204" charset="0"/>
              </a:rPr>
              <a:t>As a team, decide which book would make the most engaging film for a young adult audience, and provide two reasons to support your choice.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AA7FA4-DACB-5A4C-B37C-5D1582A2F44E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15FEC3-2742-EC46-AC05-22BDEC4D8B4E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60 seconds</a:t>
            </a:r>
            <a:endParaRPr lang="en-AU" sz="4000" dirty="0">
              <a:latin typeface="Barlow SemiCondensed" panose="020B060402020202020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D4C76FA-3E24-2E4A-A2F3-12402EF43FB7}"/>
              </a:ext>
            </a:extLst>
          </p:cNvPr>
          <p:cNvGrpSpPr/>
          <p:nvPr/>
        </p:nvGrpSpPr>
        <p:grpSpPr>
          <a:xfrm>
            <a:off x="1028700" y="1047750"/>
            <a:ext cx="7139674" cy="1563686"/>
            <a:chOff x="1028700" y="1047750"/>
            <a:chExt cx="7139674" cy="1563686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F16B9C29-0997-A846-9B6D-F7A8BA5D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28700" y="1219200"/>
              <a:ext cx="7139674" cy="1392236"/>
            </a:xfrm>
            <a:prstGeom prst="rect">
              <a:avLst/>
            </a:prstGeom>
          </p:spPr>
        </p:pic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B6B65D33-67AE-494F-ABBA-0F7660DC12DC}"/>
                </a:ext>
              </a:extLst>
            </p:cNvPr>
            <p:cNvSpPr txBox="1"/>
            <p:nvPr/>
          </p:nvSpPr>
          <p:spPr>
            <a:xfrm>
              <a:off x="1339675" y="1047750"/>
              <a:ext cx="6574874" cy="1514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319"/>
                </a:lnSpc>
                <a:spcBef>
                  <a:spcPct val="0"/>
                </a:spcBef>
              </a:pPr>
              <a:r>
                <a:rPr lang="en-US" sz="8799" dirty="0">
                  <a:solidFill>
                    <a:srgbClr val="FFFFFF"/>
                  </a:solidFill>
                  <a:latin typeface="Josefin Sans Thin Bold Italics"/>
                </a:rPr>
                <a:t>The End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9F2EA3-F3BF-FE42-A564-C50672DA4617}"/>
              </a:ext>
            </a:extLst>
          </p:cNvPr>
          <p:cNvGrpSpPr/>
          <p:nvPr/>
        </p:nvGrpSpPr>
        <p:grpSpPr>
          <a:xfrm>
            <a:off x="11843628" y="709005"/>
            <a:ext cx="6574874" cy="964673"/>
            <a:chOff x="11843628" y="709005"/>
            <a:chExt cx="6574874" cy="964673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27575E5A-F7D1-0A42-84A3-9C0787CC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F22B2872-0AB2-1348-BA30-0999A0F806D3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24D82E8-C2C1-7445-89C1-87BD3024B67C}"/>
              </a:ext>
            </a:extLst>
          </p:cNvPr>
          <p:cNvSpPr txBox="1"/>
          <p:nvPr/>
        </p:nvSpPr>
        <p:spPr>
          <a:xfrm>
            <a:off x="1339675" y="3212690"/>
            <a:ext cx="156529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That’s the end of the competition. </a:t>
            </a:r>
          </a:p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Scan your answers and send them to 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  <a:hlinkClick r:id="rId7"/>
              </a:rPr>
              <a:t>qld@cbca.org.au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asap.</a:t>
            </a:r>
          </a:p>
          <a:p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Please complete the survey as provided by your teacher.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</a:t>
            </a:r>
          </a:p>
          <a:p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We will get the competition results to you soon.</a:t>
            </a:r>
            <a:endParaRPr lang="en-AU" sz="6000" b="1" dirty="0">
              <a:latin typeface="Barlow Semi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5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84FD-6897-8541-A77E-20311B700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4152900"/>
            <a:ext cx="16611600" cy="1470025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014A8D"/>
                </a:solidFill>
                <a:latin typeface="Barlow SemiCondensed Bold" panose="020B0604020202020204" charset="0"/>
              </a:rPr>
              <a:t>Good Luck to you all!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8AD5-4E9B-6441-9A37-3F8C58F58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5170" y="5529208"/>
            <a:ext cx="6400800" cy="1752600"/>
          </a:xfrm>
        </p:spPr>
        <p:txBody>
          <a:bodyPr/>
          <a:lstStyle/>
          <a:p>
            <a:r>
              <a:rPr lang="en-US" dirty="0">
                <a:latin typeface="Barlow SemiCondensed Bold" panose="020B0604020202020204" charset="0"/>
              </a:rPr>
              <a:t>Have fun.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E9D25685-6AFF-1540-8ABC-0E4C9963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63D5A0E-31BC-4EC6-AFEE-F2EB0753A360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4EA6BBAA-2FD8-4333-9719-B25061479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3CECFB-E4A5-435A-AC3F-82DB3004E31A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pic>
        <p:nvPicPr>
          <p:cNvPr id="9" name="Picture 6">
            <a:extLst>
              <a:ext uri="{FF2B5EF4-FFF2-40B4-BE49-F238E27FC236}">
                <a16:creationId xmlns:a16="http://schemas.microsoft.com/office/drawing/2014/main" id="{26EBE9DF-FC50-450D-900B-DD381FFCC2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29400" y="1844074"/>
            <a:ext cx="438710" cy="407601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83CAD8B8-BB87-4AA1-B6E5-5F64B59154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192176" y="785172"/>
            <a:ext cx="438710" cy="407601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1E011934-5D88-4F2D-8F5D-36EC3E456A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4400" y="1219645"/>
            <a:ext cx="438710" cy="407601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A6127B5D-DB8B-4648-9629-B89BFDC9FF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637091" y="8496300"/>
            <a:ext cx="438710" cy="407601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C6413D5E-D89C-4EC9-879C-10BDDB83B3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43200" y="2949386"/>
            <a:ext cx="438710" cy="4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201" y="3839668"/>
            <a:ext cx="18177599" cy="231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ROUND 1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69344EF-60A4-45E0-AD01-18B13E7C143C}"/>
              </a:ext>
            </a:extLst>
          </p:cNvPr>
          <p:cNvGrpSpPr/>
          <p:nvPr/>
        </p:nvGrpSpPr>
        <p:grpSpPr>
          <a:xfrm rot="798776">
            <a:off x="11800582" y="704367"/>
            <a:ext cx="6574874" cy="921401"/>
            <a:chOff x="2004075" y="2543228"/>
            <a:chExt cx="6574874" cy="921401"/>
          </a:xfrm>
        </p:grpSpPr>
        <p:pic>
          <p:nvPicPr>
            <p:cNvPr id="16" name="Picture 10">
              <a:extLst>
                <a:ext uri="{FF2B5EF4-FFF2-40B4-BE49-F238E27FC236}">
                  <a16:creationId xmlns:a16="http://schemas.microsoft.com/office/drawing/2014/main" id="{8D93F569-FF88-4A11-B23C-F91215667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103838" y="2611436"/>
              <a:ext cx="4375348" cy="853193"/>
            </a:xfrm>
            <a:prstGeom prst="rect">
              <a:avLst/>
            </a:prstGeom>
          </p:spPr>
        </p:pic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B0C89A9F-B292-493C-AAAB-A3B0E2F8BDD0}"/>
                </a:ext>
              </a:extLst>
            </p:cNvPr>
            <p:cNvSpPr txBox="1"/>
            <p:nvPr/>
          </p:nvSpPr>
          <p:spPr>
            <a:xfrm>
              <a:off x="2004075" y="2543228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3733800" y="4417762"/>
            <a:ext cx="1244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Name one of the half-finished contraptions that Kobi and his Dad had been working on.</a:t>
            </a:r>
            <a:r>
              <a:rPr lang="en-US" sz="6000" b="0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 </a:t>
            </a:r>
            <a:endParaRPr lang="en-AU" sz="6000" dirty="0">
              <a:latin typeface="Barlow SemiCondensed" panose="020B0604020202020204" charset="0"/>
            </a:endParaRPr>
          </a:p>
        </p:txBody>
      </p:sp>
      <p:pic>
        <p:nvPicPr>
          <p:cNvPr id="14" name="Picture 13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5B5A6B9E-3BF4-4676-AB0E-D2982AD410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527566"/>
            <a:ext cx="2562225" cy="381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4F6C4-AC61-4064-92E5-3758A2E5D1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2923519" y="4946026"/>
            <a:ext cx="1244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does Kobi do to save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Fionn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when they first return to the school?</a:t>
            </a:r>
            <a:endParaRPr lang="en-AU" sz="6000" dirty="0">
              <a:latin typeface="Barlow SemiCondensed" panose="020B0604020202020204" charset="0"/>
            </a:endParaRPr>
          </a:p>
        </p:txBody>
      </p:sp>
      <p:pic>
        <p:nvPicPr>
          <p:cNvPr id="14" name="Picture 13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5B5A6B9E-3BF4-4676-AB0E-D2982AD410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527566"/>
            <a:ext cx="2562225" cy="381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BE1C3-1ADF-4076-B81B-A4335AA44F1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30 seconds</a:t>
            </a:r>
            <a:endParaRPr lang="en-AU" sz="4000" dirty="0">
              <a:latin typeface="Barlow Semi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6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A351B29C0DD4593BA3267EE25BC30" ma:contentTypeVersion="11" ma:contentTypeDescription="Create a new document." ma:contentTypeScope="" ma:versionID="69f6d5c8e73373db1228879769f61c0e">
  <xsd:schema xmlns:xsd="http://www.w3.org/2001/XMLSchema" xmlns:xs="http://www.w3.org/2001/XMLSchema" xmlns:p="http://schemas.microsoft.com/office/2006/metadata/properties" xmlns:ns3="b5b7de35-2a1a-4c2f-abc3-da618280accf" targetNamespace="http://schemas.microsoft.com/office/2006/metadata/properties" ma:root="true" ma:fieldsID="649403ff5f0f97b81e7a309787e8da48" ns3:_="">
    <xsd:import namespace="b5b7de35-2a1a-4c2f-abc3-da618280ac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7de35-2a1a-4c2f-abc3-da618280ac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C257B3-940C-4C8A-B2D3-30B19B0ECB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FA2755-8A66-4403-9245-72F5A57343C8}">
  <ds:schemaRefs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b5b7de35-2a1a-4c2f-abc3-da618280acc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31BB63-E0AA-47D6-8941-B659FB15AC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b7de35-2a1a-4c2f-abc3-da618280a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1278</Words>
  <Application>Microsoft Office PowerPoint</Application>
  <PresentationFormat>Custom</PresentationFormat>
  <Paragraphs>276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Josefin Sans Thin Bold</vt:lpstr>
      <vt:lpstr>Arial</vt:lpstr>
      <vt:lpstr>Barlow SemiCondensed Bold</vt:lpstr>
      <vt:lpstr>Barlow Condensed Bold</vt:lpstr>
      <vt:lpstr>Helvetica</vt:lpstr>
      <vt:lpstr>Josefin Sans Thin Bold Italics</vt:lpstr>
      <vt:lpstr>Barlow SemiCondensed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Good Luck to you all!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Readers Cup Template</dc:title>
  <dc:creator>Trish Buckley</dc:creator>
  <cp:lastModifiedBy>Patricia Buckley</cp:lastModifiedBy>
  <cp:revision>35</cp:revision>
  <dcterms:created xsi:type="dcterms:W3CDTF">2006-08-16T00:00:00Z</dcterms:created>
  <dcterms:modified xsi:type="dcterms:W3CDTF">2021-08-28T04:47:32Z</dcterms:modified>
  <dc:identifier>DAEdC3BT0iY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0x010100B8CA351B29C0DD4593BA3267EE25BC30</vt:lpwstr>
  </property>
</Properties>
</file>