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33" r:id="rId4"/>
    <p:sldId id="373" r:id="rId5"/>
    <p:sldId id="366" r:id="rId6"/>
    <p:sldId id="368" r:id="rId7"/>
    <p:sldId id="258" r:id="rId8"/>
    <p:sldId id="334" r:id="rId9"/>
    <p:sldId id="335" r:id="rId10"/>
    <p:sldId id="266" r:id="rId11"/>
    <p:sldId id="337" r:id="rId12"/>
    <p:sldId id="268" r:id="rId13"/>
    <p:sldId id="269" r:id="rId14"/>
    <p:sldId id="270" r:id="rId15"/>
    <p:sldId id="370" r:id="rId16"/>
    <p:sldId id="336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71" r:id="rId25"/>
    <p:sldId id="260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72" r:id="rId34"/>
    <p:sldId id="261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69" r:id="rId43"/>
    <p:sldId id="331" r:id="rId44"/>
    <p:sldId id="332" r:id="rId45"/>
    <p:sldId id="367" r:id="rId46"/>
  </p:sldIdLst>
  <p:sldSz cx="18288000" cy="10287000"/>
  <p:notesSz cx="6858000" cy="9144000"/>
  <p:embeddedFontLst>
    <p:embeddedFont>
      <p:font typeface="Barlow Condensed Bold" panose="020B0604020202020204" charset="0"/>
      <p:regular r:id="rId47"/>
      <p:bold r:id="rId48"/>
    </p:embeddedFont>
    <p:embeddedFont>
      <p:font typeface="Barlow SemiCondensed" panose="020B0604020202020204" charset="0"/>
      <p:regular r:id="rId49"/>
    </p:embeddedFont>
    <p:embeddedFont>
      <p:font typeface="Barlow SemiCondensed Bold" panose="020B0604020202020204" charset="0"/>
      <p:regular r:id="rId50"/>
      <p:bold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Josefin Sans Thin Bold" panose="020B0604020202020204" charset="0"/>
      <p:regular r:id="rId56"/>
    </p:embeddedFont>
    <p:embeddedFont>
      <p:font typeface="Josefin Sans Thin Bold Italics" panose="020B0604020202020204" charset="0"/>
      <p:regular r:id="rId57"/>
      <p: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29" autoAdjust="0"/>
  </p:normalViewPr>
  <p:slideViewPr>
    <p:cSldViewPr>
      <p:cViewPr varScale="1">
        <p:scale>
          <a:sx n="102" d="100"/>
          <a:sy n="102" d="100"/>
        </p:scale>
        <p:origin x="636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E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qld@cbca.org.a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70603" y="1621363"/>
            <a:ext cx="11719524" cy="228530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9386" y="4709864"/>
            <a:ext cx="1817759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2021 READERS CUP</a:t>
            </a:r>
          </a:p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State Final 9 - 10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691524" y="1988681"/>
            <a:ext cx="10953321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Josefin Sans Thin Bold"/>
              </a:rPr>
              <a:t>Children's Book Council of Australia 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Thin Bold"/>
              </a:rPr>
              <a:t>(Qld Branch)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4267200" y="4836806"/>
            <a:ext cx="975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is Killer’s real full name?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46D0FA1A-153C-4E82-B899-F7FCB5D70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34" y="524594"/>
            <a:ext cx="2185450" cy="3414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664673" y="519413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254349" y="4890099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Who is Horse? And who is Nelson?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09B9DCC-52F3-4343-B4C6-18385ED64E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5686" y="350451"/>
            <a:ext cx="2384799" cy="37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0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43230" y="549414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2819400" y="4804904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does Tyler miss the draft?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DFCFBBEA-37E1-466D-8CCF-0D194D7DA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2628900" y="4991469"/>
            <a:ext cx="1303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How much older than Tyler is Scarlett?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43806EB5-56A6-4CB1-B7A3-E97D321E9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FFFFFF"/>
                </a:solidFill>
                <a:latin typeface="Josefin Sans Thin Bold Itali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6" name="Picture 15" descr="Text, whiteboard&#10;&#10;Description automatically generated">
            <a:extLst>
              <a:ext uri="{FF2B5EF4-FFF2-40B4-BE49-F238E27FC236}">
                <a16:creationId xmlns:a16="http://schemas.microsoft.com/office/drawing/2014/main" id="{EA77B506-CB40-4B86-9DA6-22AFEE130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D45210-B2A1-45FF-AB19-049C13C3F02F}"/>
              </a:ext>
            </a:extLst>
          </p:cNvPr>
          <p:cNvSpPr txBox="1"/>
          <p:nvPr/>
        </p:nvSpPr>
        <p:spPr>
          <a:xfrm>
            <a:off x="2628900" y="4529228"/>
            <a:ext cx="1303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Is it important to read books that have characters from diverse backgrounds and cultures? Explain your answer.</a:t>
            </a:r>
            <a:endParaRPr lang="en-AU" sz="6000" b="1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0E52C-F2DF-4BC4-B625-1F0376468CC6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7172FFE-299E-4B26-8E38-5A2F3312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BC1C947-A2EE-4CA2-85BB-597467052921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FDF46-8595-4C6F-9A30-71C2CA4EAABE}"/>
              </a:ext>
            </a:extLst>
          </p:cNvPr>
          <p:cNvGrpSpPr/>
          <p:nvPr/>
        </p:nvGrpSpPr>
        <p:grpSpPr>
          <a:xfrm>
            <a:off x="-918299" y="2680798"/>
            <a:ext cx="18177599" cy="3304334"/>
            <a:chOff x="-942484" y="1889276"/>
            <a:chExt cx="18177599" cy="3304334"/>
          </a:xfrm>
        </p:grpSpPr>
        <p:sp>
          <p:nvSpPr>
            <p:cNvPr id="13" name="TextBox 13"/>
            <p:cNvSpPr txBox="1"/>
            <p:nvPr/>
          </p:nvSpPr>
          <p:spPr>
            <a:xfrm>
              <a:off x="-942484" y="3039174"/>
              <a:ext cx="18177599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789"/>
                </a:lnSpc>
              </a:pPr>
              <a:r>
                <a:rPr lang="en-US" sz="18655" spc="354" dirty="0">
                  <a:solidFill>
                    <a:srgbClr val="014A8D"/>
                  </a:solidFill>
                  <a:latin typeface="Barlow Condensed Bold"/>
                </a:rPr>
                <a:t>ROUND 1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B175CF-330F-48A4-B443-A684CFCEF12F}"/>
                </a:ext>
              </a:extLst>
            </p:cNvPr>
            <p:cNvSpPr txBox="1"/>
            <p:nvPr/>
          </p:nvSpPr>
          <p:spPr>
            <a:xfrm>
              <a:off x="3481015" y="1889276"/>
              <a:ext cx="640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14A8D"/>
                  </a:solidFill>
                  <a:latin typeface="Barlow SemiCondensed Bold" panose="020B0604020202020204" charset="0"/>
                </a:rPr>
                <a:t>End of</a:t>
              </a:r>
              <a:endParaRPr lang="en-AU" sz="6000" b="1" dirty="0">
                <a:solidFill>
                  <a:srgbClr val="014A8D"/>
                </a:solidFill>
                <a:latin typeface="Barlow SemiCondensed Bold" panose="020B0604020202020204" charset="0"/>
              </a:endParaRPr>
            </a:p>
          </p:txBody>
        </p: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03899C25-024A-4C99-AD2A-BADCF191E72C}"/>
              </a:ext>
            </a:extLst>
          </p:cNvPr>
          <p:cNvSpPr txBox="1"/>
          <p:nvPr/>
        </p:nvSpPr>
        <p:spPr>
          <a:xfrm>
            <a:off x="5638800" y="6141593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59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2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0C3318-9B3F-4603-9548-11AE8C77F4B8}"/>
              </a:ext>
            </a:extLst>
          </p:cNvPr>
          <p:cNvGrpSpPr/>
          <p:nvPr/>
        </p:nvGrpSpPr>
        <p:grpSpPr>
          <a:xfrm>
            <a:off x="11864125" y="1053973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55023286-B0E6-4795-88B7-16D2F2A42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8D89F9BF-4EAC-4A69-91A5-93639D8735AD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889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105884" y="4834798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did Shirin receive a detention on her first day of school? 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E85DC31E-9B47-4BF8-8BC5-A7C0DA191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2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276600" y="4801738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0000"/>
                </a:solidFill>
                <a:latin typeface="Barlow SemiCondensed" panose="020B0604020202020204" charset="0"/>
              </a:rPr>
              <a:t>Mr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 Jordan plays two roles in Shirin’s life. What are they?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, whiteboard&#10;&#10;Description automatically generated">
            <a:extLst>
              <a:ext uri="{FF2B5EF4-FFF2-40B4-BE49-F238E27FC236}">
                <a16:creationId xmlns:a16="http://schemas.microsoft.com/office/drawing/2014/main" id="{7091DEA7-035C-4669-8930-036766A3F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0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286000" y="5108840"/>
            <a:ext cx="1287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are two of the signs that indicate Lily seems to be near Sunny?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5D1502C1-37A1-47EE-8628-50F550757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5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4043" y="694110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2021 STATS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481035" y="4473786"/>
            <a:ext cx="4209514" cy="41148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380287" y="2716497"/>
            <a:ext cx="1790998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765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03908" y="3176513"/>
            <a:ext cx="5975641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14A8D"/>
                </a:solidFill>
                <a:latin typeface="Barlow SemiCondensed"/>
              </a:rPr>
              <a:t>teams registered from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94169" y="5038725"/>
            <a:ext cx="1075722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014A8D"/>
                </a:solidFill>
                <a:latin typeface="Barlow SemiCondensed"/>
              </a:rPr>
              <a:t>226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979548" y="2742565"/>
            <a:ext cx="1790997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553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15596" y="3176513"/>
            <a:ext cx="4864606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14A8D"/>
                </a:solidFill>
                <a:latin typeface="Barlow SemiCondensed"/>
              </a:rPr>
              <a:t>school campuses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20137" y="5972318"/>
            <a:ext cx="965930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014A8D"/>
                </a:solidFill>
                <a:latin typeface="Barlow SemiCondensed"/>
              </a:rPr>
              <a:t>107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36314" y="4138295"/>
            <a:ext cx="1133577" cy="881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b="1" dirty="0">
                <a:solidFill>
                  <a:srgbClr val="014A8D"/>
                </a:solidFill>
                <a:latin typeface="Barlow SemiCondensed"/>
              </a:rPr>
              <a:t>432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219621" y="4165282"/>
            <a:ext cx="392437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14A8D"/>
                </a:solidFill>
                <a:latin typeface="Barlow SemiCondensed"/>
              </a:rPr>
              <a:t>from Year 5/6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219621" y="5065712"/>
            <a:ext cx="392437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14A8D"/>
                </a:solidFill>
                <a:latin typeface="Barlow SemiCondensed"/>
              </a:rPr>
              <a:t>from Year 7/8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272565" y="6000961"/>
            <a:ext cx="3924379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from Year 9/10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13221" y="7124139"/>
            <a:ext cx="1980948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9311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74274" y="8453194"/>
            <a:ext cx="3212126" cy="1408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800" dirty="0">
                <a:solidFill>
                  <a:srgbClr val="014A8D"/>
                </a:solidFill>
                <a:latin typeface="Barlow SemiCondensed Bold"/>
              </a:rPr>
              <a:t>32 802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05654" y="7616906"/>
            <a:ext cx="4914283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estimated readers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369891" y="8893810"/>
            <a:ext cx="5647180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14A8D"/>
                </a:solidFill>
                <a:latin typeface="Barlow SemiCondensed"/>
              </a:rPr>
              <a:t>estimated books read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819400" y="4795778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two points of discussion are held by Sunny and Kevin while they wait for their fish and chips order?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47D37AA-DBBE-46DD-93DE-BC3467888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9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3076944" y="5120050"/>
            <a:ext cx="1264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Name two distinctive things about Elodie.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95E30FB-507D-4679-9342-21EAF043A1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34" y="524594"/>
            <a:ext cx="2185450" cy="3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6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2971800" y="5054767"/>
            <a:ext cx="1242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does Bug see when he looks at the Marfan website?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BC7D6D00-E7D0-4DF5-B0AF-AB7F6D4F1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34" y="524594"/>
            <a:ext cx="2185450" cy="3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8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2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0BB3E-BC8B-44C8-8F5C-9D64BC0B063E}"/>
              </a:ext>
            </a:extLst>
          </p:cNvPr>
          <p:cNvSpPr txBox="1"/>
          <p:nvPr/>
        </p:nvSpPr>
        <p:spPr>
          <a:xfrm>
            <a:off x="2362200" y="4788442"/>
            <a:ext cx="1417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Aurora Rising 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is a best-selling teen novel. What elements of the story make it so appealing to young adults?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pic>
        <p:nvPicPr>
          <p:cNvPr id="18" name="Picture 17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8D4CD00F-77B5-45C1-A255-12E10619F1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7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0E52C-F2DF-4BC4-B625-1F0376468CC6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7172FFE-299E-4B26-8E38-5A2F3312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BC1C947-A2EE-4CA2-85BB-597467052921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8CD708-7E5E-41ED-B665-F57A16E3973A}"/>
              </a:ext>
            </a:extLst>
          </p:cNvPr>
          <p:cNvGrpSpPr/>
          <p:nvPr/>
        </p:nvGrpSpPr>
        <p:grpSpPr>
          <a:xfrm>
            <a:off x="-918299" y="2680798"/>
            <a:ext cx="18177599" cy="3304334"/>
            <a:chOff x="-942484" y="1889276"/>
            <a:chExt cx="18177599" cy="3304334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98034613-5F76-44D5-AFBB-589044C819ED}"/>
                </a:ext>
              </a:extLst>
            </p:cNvPr>
            <p:cNvSpPr txBox="1"/>
            <p:nvPr/>
          </p:nvSpPr>
          <p:spPr>
            <a:xfrm>
              <a:off x="-942484" y="3039174"/>
              <a:ext cx="18177599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789"/>
                </a:lnSpc>
              </a:pPr>
              <a:r>
                <a:rPr lang="en-US" sz="18655" spc="354" dirty="0">
                  <a:solidFill>
                    <a:srgbClr val="014A8D"/>
                  </a:solidFill>
                  <a:latin typeface="Barlow Condensed Bold"/>
                </a:rPr>
                <a:t>ROUND 2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03EBFE-FBF0-415B-92DC-81CBC8E89A33}"/>
                </a:ext>
              </a:extLst>
            </p:cNvPr>
            <p:cNvSpPr txBox="1"/>
            <p:nvPr/>
          </p:nvSpPr>
          <p:spPr>
            <a:xfrm>
              <a:off x="3481015" y="1889276"/>
              <a:ext cx="640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14A8D"/>
                  </a:solidFill>
                  <a:latin typeface="Barlow SemiCondensed Bold" panose="020B0604020202020204" charset="0"/>
                </a:rPr>
                <a:t>End of</a:t>
              </a:r>
              <a:endParaRPr lang="en-AU" sz="6000" b="1" dirty="0">
                <a:solidFill>
                  <a:srgbClr val="014A8D"/>
                </a:solidFill>
                <a:latin typeface="Barlow SemiCondensed Bold" panose="020B0604020202020204" charset="0"/>
              </a:endParaRP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FEC2F524-A0E2-470E-924A-A785302E79FE}"/>
              </a:ext>
            </a:extLst>
          </p:cNvPr>
          <p:cNvSpPr txBox="1"/>
          <p:nvPr/>
        </p:nvSpPr>
        <p:spPr>
          <a:xfrm>
            <a:off x="5638800" y="6141593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5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3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501610-716F-4479-A405-45934E936F8F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04499970-D3A4-4B55-B43F-9C61EE92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C761FCA6-0C95-4D89-9E36-73B28CF87B8F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</a:t>
            </a: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3</a:t>
            </a:r>
            <a:endParaRPr kumimoji="0" lang="en-US" sz="8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 Thin Bold Italics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142623" y="5054767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Who is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Dariel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and how does he hinder then help Tyler’s squad?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C3A6D299-0060-4BEE-9159-A67B681EE2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34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</a:t>
            </a: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3</a:t>
            </a:r>
            <a:endParaRPr kumimoji="0" lang="en-US" sz="87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osefin Sans Thin Bold Italics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3733800" y="4991100"/>
            <a:ext cx="1244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According to </a:t>
            </a:r>
            <a:r>
              <a:rPr lang="en-US" sz="6000" b="1" i="0" dirty="0" err="1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Uniglass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records, who was responsible for the greatest party ever? Include the planet’s name.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D344C687-7BA2-40EE-9EE5-7ECF805C6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9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3162300" y="5219700"/>
            <a:ext cx="1287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is Shirin always doing in class? How does she get always with it?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, whiteboard&#10;&#10;Description automatically generated">
            <a:extLst>
              <a:ext uri="{FF2B5EF4-FFF2-40B4-BE49-F238E27FC236}">
                <a16:creationId xmlns:a16="http://schemas.microsoft.com/office/drawing/2014/main" id="{511C1679-B7AF-47F6-BE4B-E69D93D8B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5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2895600" y="5498788"/>
            <a:ext cx="140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does Shirin feel when Ocean kisses her?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, whiteboard&#10;&#10;Description automatically generated">
            <a:extLst>
              <a:ext uri="{FF2B5EF4-FFF2-40B4-BE49-F238E27FC236}">
                <a16:creationId xmlns:a16="http://schemas.microsoft.com/office/drawing/2014/main" id="{9D6B0E33-FE88-4A1D-B7CC-0434B22C7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33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676400" y="621099"/>
            <a:ext cx="1567375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78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0" b="0" i="0" u="none" strike="noStrike" kern="1200" cap="none" spc="354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/>
                <a:ea typeface="+mn-ea"/>
                <a:cs typeface="+mn-cs"/>
              </a:rPr>
              <a:t>2021 State Finalists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24023" y="5793499"/>
            <a:ext cx="4209514" cy="41148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72638D-CFB0-4589-849D-A7EAC03B5E0C}"/>
              </a:ext>
            </a:extLst>
          </p:cNvPr>
          <p:cNvSpPr txBox="1"/>
          <p:nvPr/>
        </p:nvSpPr>
        <p:spPr>
          <a:xfrm>
            <a:off x="1585544" y="2328701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Congratulations to: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 Condensed Bold" panose="020B060402020202020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069757-991C-4B65-8D90-B14287C9E5D5}"/>
              </a:ext>
            </a:extLst>
          </p:cNvPr>
          <p:cNvSpPr txBox="1"/>
          <p:nvPr/>
        </p:nvSpPr>
        <p:spPr>
          <a:xfrm>
            <a:off x="987822" y="3159698"/>
            <a:ext cx="129249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Brisbane Bayside | South – Somerville House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Capricornia – Biloela State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FNQ – St Steven’s Catholic College, Mareeba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Gold Coast – All Saints Anglican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Mackay – Whitsunday Anglican School, Maroon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NQ – Townsville Grammar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Sunshine Coast – Sunshine Beach State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14A8D"/>
                </a:solidFill>
                <a:effectLst/>
                <a:uLnTx/>
                <a:uFillTx/>
                <a:latin typeface="Barlow Condensed Bold" panose="020B0604020202020204" charset="0"/>
                <a:ea typeface="+mn-ea"/>
                <a:cs typeface="+mn-cs"/>
              </a:rPr>
              <a:t>Wide Bay – St Luke’s Anglican School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3581400" y="4835952"/>
            <a:ext cx="1203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does Zara stop working at the fish and chip shop?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96F51981-0486-4AA2-94A3-AAA5FB33F9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2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2209800" y="5163671"/>
            <a:ext cx="1348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Why does Dylan’s body appear when it does?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C312627E-86D1-4ACF-AAFE-08371121A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6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3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0BB3E-BC8B-44C8-8F5C-9D64BC0B063E}"/>
              </a:ext>
            </a:extLst>
          </p:cNvPr>
          <p:cNvSpPr txBox="1"/>
          <p:nvPr/>
        </p:nvSpPr>
        <p:spPr>
          <a:xfrm>
            <a:off x="3352800" y="5205815"/>
            <a:ext cx="1226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role does Archie play in the novel?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C71DBAAD-FD5B-4BC8-B8B4-E4DA93E73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34" y="524594"/>
            <a:ext cx="2185450" cy="3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7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0E52C-F2DF-4BC4-B625-1F0376468CC6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7172FFE-299E-4B26-8E38-5A2F3312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BC1C947-A2EE-4CA2-85BB-597467052921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53D56F-5F65-46C7-B551-92E3D00C603B}"/>
              </a:ext>
            </a:extLst>
          </p:cNvPr>
          <p:cNvGrpSpPr/>
          <p:nvPr/>
        </p:nvGrpSpPr>
        <p:grpSpPr>
          <a:xfrm>
            <a:off x="-918299" y="2680798"/>
            <a:ext cx="18177599" cy="3304334"/>
            <a:chOff x="-942484" y="1889276"/>
            <a:chExt cx="18177599" cy="3304334"/>
          </a:xfrm>
        </p:grpSpPr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C252408C-F8B9-4331-8E7B-79D288DC7585}"/>
                </a:ext>
              </a:extLst>
            </p:cNvPr>
            <p:cNvSpPr txBox="1"/>
            <p:nvPr/>
          </p:nvSpPr>
          <p:spPr>
            <a:xfrm>
              <a:off x="-942484" y="3039174"/>
              <a:ext cx="18177599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789"/>
                </a:lnSpc>
              </a:pPr>
              <a:r>
                <a:rPr lang="en-US" sz="18655" spc="354" dirty="0">
                  <a:solidFill>
                    <a:srgbClr val="014A8D"/>
                  </a:solidFill>
                  <a:latin typeface="Barlow Condensed Bold"/>
                </a:rPr>
                <a:t>ROUND 3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E890E9-7275-458F-8457-CA9373B0E762}"/>
                </a:ext>
              </a:extLst>
            </p:cNvPr>
            <p:cNvSpPr txBox="1"/>
            <p:nvPr/>
          </p:nvSpPr>
          <p:spPr>
            <a:xfrm>
              <a:off x="3481015" y="1889276"/>
              <a:ext cx="640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14A8D"/>
                  </a:solidFill>
                  <a:latin typeface="Barlow SemiCondensed Bold" panose="020B0604020202020204" charset="0"/>
                </a:rPr>
                <a:t>End of</a:t>
              </a:r>
              <a:endParaRPr lang="en-AU" sz="6000" b="1" dirty="0">
                <a:solidFill>
                  <a:srgbClr val="014A8D"/>
                </a:solidFill>
                <a:latin typeface="Barlow SemiCondensed Bold" panose="020B0604020202020204" charset="0"/>
              </a:endParaRPr>
            </a:p>
          </p:txBody>
        </p:sp>
      </p:grpSp>
      <p:sp>
        <p:nvSpPr>
          <p:cNvPr id="24" name="TextBox 18">
            <a:extLst>
              <a:ext uri="{FF2B5EF4-FFF2-40B4-BE49-F238E27FC236}">
                <a16:creationId xmlns:a16="http://schemas.microsoft.com/office/drawing/2014/main" id="{C31C6339-ED7F-43F5-9A76-635F8A803CCC}"/>
              </a:ext>
            </a:extLst>
          </p:cNvPr>
          <p:cNvSpPr txBox="1"/>
          <p:nvPr/>
        </p:nvSpPr>
        <p:spPr>
          <a:xfrm>
            <a:off x="5638800" y="6141593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982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>
                <a:solidFill>
                  <a:srgbClr val="014A8D"/>
                </a:solidFill>
                <a:latin typeface="Barlow Condensed Bold"/>
              </a:rPr>
              <a:t>ROUND 4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0E52C-F2DF-4BC4-B625-1F0376468CC6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7172FFE-299E-4B26-8E38-5A2F3312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BC1C947-A2EE-4CA2-85BB-597467052921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924394" y="2736302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21200" y="582930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4495800" y="4398139"/>
            <a:ext cx="1244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does Bug call the three med students who get excited about his symptoms? </a:t>
            </a:r>
            <a:endParaRPr lang="en-AU" sz="6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7C84C5F7-E0A1-413D-8599-CFE22BFFB1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34" y="524594"/>
            <a:ext cx="2185450" cy="3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69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459200" y="7962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5BB12-9E83-4C67-A9C6-3A2574A86AA5}"/>
              </a:ext>
            </a:extLst>
          </p:cNvPr>
          <p:cNvSpPr txBox="1"/>
          <p:nvPr/>
        </p:nvSpPr>
        <p:spPr>
          <a:xfrm>
            <a:off x="4953000" y="4981633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is Bug’s biggest fear about the outcome of the inquest?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B8070442-CFAA-4267-90AE-1FF2DC1CFD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34" y="524594"/>
            <a:ext cx="2185450" cy="3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71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3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3577625" y="4684864"/>
            <a:ext cx="12877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Just as the </a:t>
            </a:r>
            <a:r>
              <a:rPr lang="en-US" sz="6000" b="1" i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Bellerophon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is about to annihilate the squad’s Longbow, what happens and why?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B32CC2-DAAD-443B-921E-9075ECD340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E178DCEA-27F0-4F4B-8E15-D4E2272C9C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7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449800" y="4381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0000" y="8337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4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3C7605-72B9-405C-ACE6-C30960A874D7}"/>
              </a:ext>
            </a:extLst>
          </p:cNvPr>
          <p:cNvSpPr txBox="1"/>
          <p:nvPr/>
        </p:nvSpPr>
        <p:spPr>
          <a:xfrm>
            <a:off x="3048000" y="4906264"/>
            <a:ext cx="1264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Which of the squad does not make it to the next book? Explain their demise.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0CE50-6A26-4494-8FED-D15C55C2E323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38333-1404-474B-A2A7-80F9C777407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EB3E1D16-1A43-475F-BED9-A0F44B541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81800"/>
            <a:ext cx="2352093" cy="35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5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526000" y="6362701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16BCD-051B-4B8B-B5BE-BD179E98333C}"/>
              </a:ext>
            </a:extLst>
          </p:cNvPr>
          <p:cNvSpPr txBox="1"/>
          <p:nvPr/>
        </p:nvSpPr>
        <p:spPr>
          <a:xfrm>
            <a:off x="3276600" y="4340073"/>
            <a:ext cx="1264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did Shirin embroider on her newly altered, totally revamped military style jacket with epaulets and brass buttons?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FC01C2-8308-4513-9958-321427E22392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1C9426-08A0-4254-AEA4-BE9579CBBFB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, whiteboard&#10;&#10;Description automatically generated">
            <a:extLst>
              <a:ext uri="{FF2B5EF4-FFF2-40B4-BE49-F238E27FC236}">
                <a16:creationId xmlns:a16="http://schemas.microsoft.com/office/drawing/2014/main" id="{C4CF37DA-C3A3-4B21-B8CA-341C3B6786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04FC-4F47-4EBA-93B3-45E2BB3E6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8800" y="46101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>
                <a:solidFill>
                  <a:srgbClr val="014A8D"/>
                </a:solidFill>
                <a:latin typeface="Barlow SemiCondensed Bold" panose="020B0604020202020204" charset="0"/>
              </a:rPr>
              <a:t>The Rules</a:t>
            </a:r>
            <a:endParaRPr lang="en-AU" sz="88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B067AC5E-310A-4BA1-AA1E-882692D9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1597014" cy="31806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7AAA7B-C2E4-441C-9E0F-C52750CFA9DF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3BF06EB1-E784-4266-9A5D-5D757BE7B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7" name="TextBox 11">
              <a:extLst>
                <a:ext uri="{FF2B5EF4-FFF2-40B4-BE49-F238E27FC236}">
                  <a16:creationId xmlns:a16="http://schemas.microsoft.com/office/drawing/2014/main" id="{36FBCDFD-E2F1-426B-91C7-D0512B16CC84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988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47236" y="75819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Josefin Sans Thin Bold Italics"/>
              </a:rPr>
              <a:t>Question 6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522D8B-2E77-4FA4-A046-041724838BFB}"/>
              </a:ext>
            </a:extLst>
          </p:cNvPr>
          <p:cNvSpPr txBox="1"/>
          <p:nvPr/>
        </p:nvSpPr>
        <p:spPr>
          <a:xfrm>
            <a:off x="3992573" y="5054767"/>
            <a:ext cx="1303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i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s the message that Ocean writes to Shirin on the day she moves?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8222D-9840-4824-9DDB-FD2568F8B8CC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D89AA6-7F12-4220-9662-B2BF3854624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, whiteboard&#10;&#10;Description automatically generated">
            <a:extLst>
              <a:ext uri="{FF2B5EF4-FFF2-40B4-BE49-F238E27FC236}">
                <a16:creationId xmlns:a16="http://schemas.microsoft.com/office/drawing/2014/main" id="{1E06E605-32B0-4B4C-9014-6568916752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945" y="320728"/>
            <a:ext cx="2401536" cy="36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2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19"/>
              </a:lnSpc>
              <a:spcBef>
                <a:spcPct val="0"/>
              </a:spcBef>
            </a:pPr>
            <a:r>
              <a:rPr lang="en-US" sz="8799" dirty="0">
                <a:solidFill>
                  <a:srgbClr val="FFFFFF"/>
                </a:solidFill>
                <a:latin typeface="Josefin Sans Thin Bold Italics"/>
              </a:rPr>
              <a:t>Round 4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40200" y="73533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Josefin Sans Thin Bold Italics"/>
              </a:rPr>
              <a:t>Question 7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E09BD-0F9C-4E33-B755-C5C22EEC5799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3972B-4F09-413F-8F41-B4EB377FBBB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60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D0BB3E-BC8B-44C8-8F5C-9D64BC0B063E}"/>
              </a:ext>
            </a:extLst>
          </p:cNvPr>
          <p:cNvSpPr txBox="1"/>
          <p:nvPr/>
        </p:nvSpPr>
        <p:spPr>
          <a:xfrm>
            <a:off x="4104060" y="4991100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In what ways does the author 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use Lily as a device throughout the novel?</a:t>
            </a:r>
            <a:endParaRPr lang="en-AU" sz="6000" b="1" dirty="0">
              <a:latin typeface="Barlow SemiCondensed" panose="020B0604020202020204" charset="0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FF97D791-86A6-4A99-B9D0-AEBE0D4FA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0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AA0E52C-F2DF-4BC4-B625-1F0376468CC6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7172FFE-299E-4B26-8E38-5A2F3312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BC1C947-A2EE-4CA2-85BB-597467052921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F9F5247-18C2-4028-9587-4DF1791DEB8D}"/>
              </a:ext>
            </a:extLst>
          </p:cNvPr>
          <p:cNvSpPr txBox="1"/>
          <p:nvPr/>
        </p:nvSpPr>
        <p:spPr>
          <a:xfrm>
            <a:off x="11712191" y="8979364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14A8D"/>
                </a:solidFill>
                <a:latin typeface="Barlow SemiCondensed Bold" panose="020B0604020202020204" charset="0"/>
              </a:rPr>
              <a:t>Tie Breakers next</a:t>
            </a:r>
            <a:endParaRPr lang="en-AU" sz="6000" b="1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CC377E-728F-445A-B582-DD1486666587}"/>
              </a:ext>
            </a:extLst>
          </p:cNvPr>
          <p:cNvGrpSpPr/>
          <p:nvPr/>
        </p:nvGrpSpPr>
        <p:grpSpPr>
          <a:xfrm>
            <a:off x="-918299" y="2680798"/>
            <a:ext cx="18177599" cy="3304334"/>
            <a:chOff x="-942484" y="1889276"/>
            <a:chExt cx="18177599" cy="3304334"/>
          </a:xfrm>
        </p:grpSpPr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DAB09050-3A63-4FAF-AD21-8C2299A64404}"/>
                </a:ext>
              </a:extLst>
            </p:cNvPr>
            <p:cNvSpPr txBox="1"/>
            <p:nvPr/>
          </p:nvSpPr>
          <p:spPr>
            <a:xfrm>
              <a:off x="-942484" y="3039174"/>
              <a:ext cx="18177599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6789"/>
                </a:lnSpc>
              </a:pPr>
              <a:r>
                <a:rPr lang="en-US" sz="18655" spc="354" dirty="0">
                  <a:solidFill>
                    <a:srgbClr val="014A8D"/>
                  </a:solidFill>
                  <a:latin typeface="Barlow Condensed Bold"/>
                </a:rPr>
                <a:t>ROUND 4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FD8CAB-5A50-418B-8237-A4A7C548A399}"/>
                </a:ext>
              </a:extLst>
            </p:cNvPr>
            <p:cNvSpPr txBox="1"/>
            <p:nvPr/>
          </p:nvSpPr>
          <p:spPr>
            <a:xfrm>
              <a:off x="3481015" y="1889276"/>
              <a:ext cx="640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14A8D"/>
                  </a:solidFill>
                  <a:latin typeface="Barlow SemiCondensed Bold" panose="020B0604020202020204" charset="0"/>
                </a:rPr>
                <a:t>End of</a:t>
              </a:r>
              <a:endParaRPr lang="en-AU" sz="6000" b="1" dirty="0">
                <a:solidFill>
                  <a:srgbClr val="014A8D"/>
                </a:solidFill>
                <a:latin typeface="Barlow SemiCondensed Bold" panose="020B0604020202020204" charset="0"/>
              </a:endParaRPr>
            </a:p>
          </p:txBody>
        </p:sp>
      </p:grpSp>
      <p:sp>
        <p:nvSpPr>
          <p:cNvPr id="25" name="TextBox 18">
            <a:extLst>
              <a:ext uri="{FF2B5EF4-FFF2-40B4-BE49-F238E27FC236}">
                <a16:creationId xmlns:a16="http://schemas.microsoft.com/office/drawing/2014/main" id="{0CE37DFB-B73F-40B1-B9E8-ECFEB0865CAE}"/>
              </a:ext>
            </a:extLst>
          </p:cNvPr>
          <p:cNvSpPr txBox="1"/>
          <p:nvPr/>
        </p:nvSpPr>
        <p:spPr>
          <a:xfrm>
            <a:off x="5638800" y="6141593"/>
            <a:ext cx="109278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Submit answer sheet</a:t>
            </a:r>
          </a:p>
          <a:p>
            <a:r>
              <a:rPr lang="en-US" sz="6000" dirty="0">
                <a:solidFill>
                  <a:srgbClr val="014A8D"/>
                </a:solidFill>
                <a:latin typeface="Barlow SemiCondensed Bold" panose="020B0604020202020204" charset="0"/>
              </a:rPr>
              <a:t>Swap team members if applicable</a:t>
            </a:r>
            <a:endParaRPr lang="en-AU" sz="6000" dirty="0">
              <a:solidFill>
                <a:srgbClr val="014A8D"/>
              </a:solidFill>
              <a:latin typeface="Barlow SemiCondense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97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ACFFA1-8E3C-5C45-9B52-58C79B00E2DA}"/>
              </a:ext>
            </a:extLst>
          </p:cNvPr>
          <p:cNvGrpSpPr/>
          <p:nvPr/>
        </p:nvGrpSpPr>
        <p:grpSpPr>
          <a:xfrm>
            <a:off x="1028700" y="1047750"/>
            <a:ext cx="7139674" cy="1563686"/>
            <a:chOff x="1028700" y="1047750"/>
            <a:chExt cx="7139674" cy="156368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028700" y="1219200"/>
              <a:ext cx="7139674" cy="1392236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1339675" y="1047750"/>
              <a:ext cx="6574874" cy="151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19"/>
                </a:lnSpc>
                <a:spcBef>
                  <a:spcPct val="0"/>
                </a:spcBef>
              </a:pPr>
              <a:r>
                <a:rPr lang="en-US" sz="8799" dirty="0">
                  <a:solidFill>
                    <a:srgbClr val="FFFFFF"/>
                  </a:solidFill>
                  <a:latin typeface="Josefin Sans Thin Bold Italics"/>
                </a:rPr>
                <a:t>Tie Breakers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859955-6442-B74B-8939-7721813E73E9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064D29F8-172C-A54F-A398-C7A8574FC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267DBB1-3459-FA47-B3B9-8DA3CBA3E3E3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1AC40D-3489-6F40-8926-7B4729ADE2D4}"/>
              </a:ext>
            </a:extLst>
          </p:cNvPr>
          <p:cNvSpPr txBox="1"/>
          <p:nvPr/>
        </p:nvSpPr>
        <p:spPr>
          <a:xfrm>
            <a:off x="3505200" y="4685213"/>
            <a:ext cx="1280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Give two significant ways </a:t>
            </a:r>
            <a:r>
              <a:rPr lang="en-US" sz="6000" b="1" i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Aurora Rising </a:t>
            </a:r>
            <a:r>
              <a:rPr lang="en-US" sz="6000" b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differs from the other three nove</a:t>
            </a:r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ls.</a:t>
            </a:r>
            <a:r>
              <a:rPr lang="en-US" sz="6000" b="1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 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696FD5-0FDC-9648-832D-A196E0CBBB8A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28DA62-3F62-1743-929D-C77826265FEC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4C76FA-3E24-2E4A-A2F3-12402EF43FB7}"/>
              </a:ext>
            </a:extLst>
          </p:cNvPr>
          <p:cNvGrpSpPr/>
          <p:nvPr/>
        </p:nvGrpSpPr>
        <p:grpSpPr>
          <a:xfrm>
            <a:off x="1028700" y="1047750"/>
            <a:ext cx="7139674" cy="1563686"/>
            <a:chOff x="1028700" y="1047750"/>
            <a:chExt cx="7139674" cy="1563686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16B9C29-0997-A846-9B6D-F7A8BA5D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28700" y="1219200"/>
              <a:ext cx="7139674" cy="1392236"/>
            </a:xfrm>
            <a:prstGeom prst="rect">
              <a:avLst/>
            </a:prstGeom>
          </p:spPr>
        </p:pic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6B65D33-67AE-494F-ABBA-0F7660DC12DC}"/>
                </a:ext>
              </a:extLst>
            </p:cNvPr>
            <p:cNvSpPr txBox="1"/>
            <p:nvPr/>
          </p:nvSpPr>
          <p:spPr>
            <a:xfrm>
              <a:off x="1339675" y="1047750"/>
              <a:ext cx="6574874" cy="151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19"/>
                </a:lnSpc>
                <a:spcBef>
                  <a:spcPct val="0"/>
                </a:spcBef>
              </a:pPr>
              <a:r>
                <a:rPr lang="en-US" sz="8799" dirty="0">
                  <a:solidFill>
                    <a:srgbClr val="FFFFFF"/>
                  </a:solidFill>
                  <a:latin typeface="Josefin Sans Thin Bold Italics"/>
                </a:rPr>
                <a:t>Tie Breakers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9F2EA3-F3BF-FE42-A564-C50672DA4617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27575E5A-F7D1-0A42-84A3-9C0787CC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22B2872-0AB2-1348-BA30-0999A0F806D3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4D82E8-C2C1-7445-89C1-87BD3024B67C}"/>
              </a:ext>
            </a:extLst>
          </p:cNvPr>
          <p:cNvSpPr txBox="1"/>
          <p:nvPr/>
        </p:nvSpPr>
        <p:spPr>
          <a:xfrm>
            <a:off x="3733800" y="4500912"/>
            <a:ext cx="12801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Pick any of the novels and explain one way death, dying and grief impacts on the story and the characters.</a:t>
            </a:r>
            <a:endParaRPr lang="en-AU" sz="6000" b="1" dirty="0">
              <a:latin typeface="Barlow SemiCondensed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175AB4-74DA-294D-94C5-B8E91019924A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2 points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829E92-98FE-D542-B049-8CCC2E64A94A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59075" y="1491516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D4C76FA-3E24-2E4A-A2F3-12402EF43FB7}"/>
              </a:ext>
            </a:extLst>
          </p:cNvPr>
          <p:cNvGrpSpPr/>
          <p:nvPr/>
        </p:nvGrpSpPr>
        <p:grpSpPr>
          <a:xfrm>
            <a:off x="1028700" y="1047750"/>
            <a:ext cx="7139674" cy="1563686"/>
            <a:chOff x="1028700" y="1047750"/>
            <a:chExt cx="7139674" cy="1563686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16B9C29-0997-A846-9B6D-F7A8BA5D5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028700" y="1219200"/>
              <a:ext cx="7139674" cy="1392236"/>
            </a:xfrm>
            <a:prstGeom prst="rect">
              <a:avLst/>
            </a:prstGeom>
          </p:spPr>
        </p:pic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B6B65D33-67AE-494F-ABBA-0F7660DC12DC}"/>
                </a:ext>
              </a:extLst>
            </p:cNvPr>
            <p:cNvSpPr txBox="1"/>
            <p:nvPr/>
          </p:nvSpPr>
          <p:spPr>
            <a:xfrm>
              <a:off x="1339675" y="1047750"/>
              <a:ext cx="6574874" cy="1514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319"/>
                </a:lnSpc>
                <a:spcBef>
                  <a:spcPct val="0"/>
                </a:spcBef>
              </a:pPr>
              <a:r>
                <a:rPr lang="en-US" sz="8799" dirty="0">
                  <a:solidFill>
                    <a:srgbClr val="FFFFFF"/>
                  </a:solidFill>
                  <a:latin typeface="Josefin Sans Thin Bold Italics"/>
                </a:rPr>
                <a:t>The End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9F2EA3-F3BF-FE42-A564-C50672DA4617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4" name="Picture 10">
              <a:extLst>
                <a:ext uri="{FF2B5EF4-FFF2-40B4-BE49-F238E27FC236}">
                  <a16:creationId xmlns:a16="http://schemas.microsoft.com/office/drawing/2014/main" id="{27575E5A-F7D1-0A42-84A3-9C0787CC6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F22B2872-0AB2-1348-BA30-0999A0F806D3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24D82E8-C2C1-7445-89C1-87BD3024B67C}"/>
              </a:ext>
            </a:extLst>
          </p:cNvPr>
          <p:cNvSpPr txBox="1"/>
          <p:nvPr/>
        </p:nvSpPr>
        <p:spPr>
          <a:xfrm>
            <a:off x="1339675" y="3212690"/>
            <a:ext cx="15652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That’s the end of the competition. </a:t>
            </a:r>
          </a:p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Scan your answers and send them to 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  <a:hlinkClick r:id="rId7"/>
              </a:rPr>
              <a:t>qld@cbca.org.au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</a:t>
            </a:r>
            <a:r>
              <a:rPr lang="en-US" sz="6000" b="1" i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asap. </a:t>
            </a:r>
            <a:endParaRPr lang="en-US" sz="6000" b="1" i="0" dirty="0">
              <a:solidFill>
                <a:srgbClr val="000000"/>
              </a:solidFill>
              <a:effectLst/>
              <a:latin typeface="Barlow SemiCondensed" panose="020B0604020202020204" charset="0"/>
            </a:endParaRPr>
          </a:p>
          <a:p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Please complete the survey as provided by your teacher.</a:t>
            </a:r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 </a:t>
            </a:r>
          </a:p>
          <a:p>
            <a:r>
              <a:rPr lang="en-US" sz="6000" b="1" dirty="0">
                <a:solidFill>
                  <a:srgbClr val="000000"/>
                </a:solidFill>
                <a:latin typeface="Barlow SemiCondensed" panose="020B0604020202020204" charset="0"/>
              </a:rPr>
              <a:t>We will get the competition results to you soon.</a:t>
            </a:r>
            <a:endParaRPr lang="en-AU" sz="6000" b="1" dirty="0">
              <a:latin typeface="Barlow Semi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24CF2FB6-DA89-42CB-BEDE-395798D81955}"/>
              </a:ext>
            </a:extLst>
          </p:cNvPr>
          <p:cNvSpPr txBox="1"/>
          <p:nvPr/>
        </p:nvSpPr>
        <p:spPr>
          <a:xfrm>
            <a:off x="2933700" y="1912621"/>
            <a:ext cx="12420600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The Books</a:t>
            </a:r>
          </a:p>
        </p:txBody>
      </p:sp>
      <p:pic>
        <p:nvPicPr>
          <p:cNvPr id="4" name="Picture 3" descr="A picture containing text, clothing, headdress, spectacles&#10;&#10;Description automatically generated">
            <a:extLst>
              <a:ext uri="{FF2B5EF4-FFF2-40B4-BE49-F238E27FC236}">
                <a16:creationId xmlns:a16="http://schemas.microsoft.com/office/drawing/2014/main" id="{614791EC-86F0-4BC3-8066-37C6B6ABD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33900"/>
            <a:ext cx="3505200" cy="5319392"/>
          </a:xfrm>
          <a:prstGeom prst="rect">
            <a:avLst/>
          </a:prstGeom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D833A1AD-A009-4FE4-9672-A9ABCFBA9A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386" y="83375"/>
            <a:ext cx="1597014" cy="318060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B724478-573E-4785-A65D-B5959813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44505"/>
            <a:ext cx="3470903" cy="531939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B9994D7-6DF9-4FAE-BBCD-427DE097A3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84" y="4538715"/>
            <a:ext cx="3408116" cy="5325182"/>
          </a:xfrm>
          <a:prstGeom prst="rect">
            <a:avLst/>
          </a:prstGeom>
        </p:spPr>
      </p:pic>
      <p:pic>
        <p:nvPicPr>
          <p:cNvPr id="11" name="Picture 10" descr="Text, whiteboard&#10;&#10;Description automatically generated">
            <a:extLst>
              <a:ext uri="{FF2B5EF4-FFF2-40B4-BE49-F238E27FC236}">
                <a16:creationId xmlns:a16="http://schemas.microsoft.com/office/drawing/2014/main" id="{2721367F-6A1A-48D0-8861-36A3EAF23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4495800"/>
            <a:ext cx="3471604" cy="531939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0EA7771-610A-4FE5-A5F2-61771B66D660}"/>
              </a:ext>
            </a:extLst>
          </p:cNvPr>
          <p:cNvGrpSpPr/>
          <p:nvPr/>
        </p:nvGrpSpPr>
        <p:grpSpPr>
          <a:xfrm>
            <a:off x="11843628" y="709005"/>
            <a:ext cx="6574874" cy="964673"/>
            <a:chOff x="11843628" y="709005"/>
            <a:chExt cx="6574874" cy="964673"/>
          </a:xfrm>
        </p:grpSpPr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CF524300-BAE5-4DD8-A991-42E55D66B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050890E-0622-4C75-9BEE-D248C17B60D1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44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84FD-6897-8541-A77E-20311B700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2230" y="4376792"/>
            <a:ext cx="16611600" cy="1470025"/>
          </a:xfrm>
        </p:spPr>
        <p:txBody>
          <a:bodyPr>
            <a:noAutofit/>
          </a:bodyPr>
          <a:lstStyle/>
          <a:p>
            <a:r>
              <a:rPr lang="en-US" sz="8800" dirty="0">
                <a:solidFill>
                  <a:srgbClr val="014A8D"/>
                </a:solidFill>
                <a:latin typeface="Barlow SemiCondensed Bold" panose="020B0604020202020204" charset="0"/>
              </a:rPr>
              <a:t>Good Luck to you all!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8AD5-4E9B-6441-9A37-3F8C58F58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0" y="5753100"/>
            <a:ext cx="6400800" cy="1752600"/>
          </a:xfrm>
        </p:spPr>
        <p:txBody>
          <a:bodyPr/>
          <a:lstStyle/>
          <a:p>
            <a:r>
              <a:rPr lang="en-US" dirty="0">
                <a:latin typeface="Barlow SemiCondensed Bold" panose="020B0604020202020204" charset="0"/>
              </a:rPr>
              <a:t>Have fun.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E9D25685-6AFF-1540-8ABC-0E4C99636B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03E97AA-115A-4C1C-9B12-5634C75EAD4A}"/>
              </a:ext>
            </a:extLst>
          </p:cNvPr>
          <p:cNvGrpSpPr/>
          <p:nvPr/>
        </p:nvGrpSpPr>
        <p:grpSpPr>
          <a:xfrm>
            <a:off x="12496800" y="1100867"/>
            <a:ext cx="6574874" cy="964673"/>
            <a:chOff x="11843628" y="709005"/>
            <a:chExt cx="6574874" cy="964673"/>
          </a:xfrm>
        </p:grpSpPr>
        <p:pic>
          <p:nvPicPr>
            <p:cNvPr id="7" name="Picture 10">
              <a:extLst>
                <a:ext uri="{FF2B5EF4-FFF2-40B4-BE49-F238E27FC236}">
                  <a16:creationId xmlns:a16="http://schemas.microsoft.com/office/drawing/2014/main" id="{26F673BA-AF21-4377-A42C-0A3A960F5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8" name="TextBox 11">
              <a:extLst>
                <a:ext uri="{FF2B5EF4-FFF2-40B4-BE49-F238E27FC236}">
                  <a16:creationId xmlns:a16="http://schemas.microsoft.com/office/drawing/2014/main" id="{A3EBD56D-D236-478A-9806-4AC66F61AC9C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6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9111" y="646372"/>
            <a:ext cx="438710" cy="4076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81035" y="442572"/>
            <a:ext cx="438710" cy="4076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01" y="6123585"/>
            <a:ext cx="438710" cy="4076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42202" y="8624644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2124901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973395" y="7111089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7802" y="925830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80912" y="-102215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912591" y="101585"/>
            <a:ext cx="438710" cy="4076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73837" y="10083199"/>
            <a:ext cx="438710" cy="4076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9345" y="9730746"/>
            <a:ext cx="438710" cy="40760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5201" y="3839668"/>
            <a:ext cx="18177599" cy="231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789"/>
              </a:lnSpc>
            </a:pPr>
            <a:r>
              <a:rPr lang="en-US" sz="18655" spc="354" dirty="0">
                <a:solidFill>
                  <a:srgbClr val="014A8D"/>
                </a:solidFill>
                <a:latin typeface="Barlow Condensed Bold"/>
              </a:rPr>
              <a:t>ROUND 1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9386" y="83375"/>
            <a:ext cx="1506158" cy="29996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16E4060-BD0C-4594-93B4-6EEC95F13934}"/>
              </a:ext>
            </a:extLst>
          </p:cNvPr>
          <p:cNvGrpSpPr/>
          <p:nvPr/>
        </p:nvGrpSpPr>
        <p:grpSpPr>
          <a:xfrm>
            <a:off x="12234898" y="1364028"/>
            <a:ext cx="5997902" cy="964673"/>
            <a:chOff x="11843628" y="709005"/>
            <a:chExt cx="6574874" cy="964673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31FD42FC-D447-4FFB-8024-9E9D71710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774846">
              <a:off x="13064426" y="820485"/>
              <a:ext cx="4375348" cy="853193"/>
            </a:xfrm>
            <a:prstGeom prst="rect">
              <a:avLst/>
            </a:prstGeom>
          </p:spPr>
        </p:pic>
        <p:sp>
          <p:nvSpPr>
            <p:cNvPr id="18" name="TextBox 11">
              <a:extLst>
                <a:ext uri="{FF2B5EF4-FFF2-40B4-BE49-F238E27FC236}">
                  <a16:creationId xmlns:a16="http://schemas.microsoft.com/office/drawing/2014/main" id="{D5E9932F-77B3-4606-A07E-FF690C267A3D}"/>
                </a:ext>
              </a:extLst>
            </p:cNvPr>
            <p:cNvSpPr txBox="1"/>
            <p:nvPr/>
          </p:nvSpPr>
          <p:spPr>
            <a:xfrm rot="1781263">
              <a:off x="11843628" y="709005"/>
              <a:ext cx="6574874" cy="698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Josefin Sans Thin Bold Italics"/>
                  <a:ea typeface="+mn-ea"/>
                  <a:cs typeface="+mn-cs"/>
                </a:rPr>
                <a:t>State Final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68800" y="57487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4F6C4-AC61-4064-92E5-3758A2E5D185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EEE609A-0665-4FAD-94F0-822358D129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9A02C2-0CE7-4005-9B73-EFFCA8188195}"/>
              </a:ext>
            </a:extLst>
          </p:cNvPr>
          <p:cNvSpPr txBox="1"/>
          <p:nvPr/>
        </p:nvSpPr>
        <p:spPr>
          <a:xfrm>
            <a:off x="4123649" y="4625894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Why did Sunny and her mum move to Kelly’s Crossing? </a:t>
            </a:r>
            <a:endParaRPr lang="en-AU" sz="6000" dirty="0">
              <a:latin typeface="Barlow SemiCondensed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86" y="83375"/>
            <a:ext cx="949314" cy="18906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28700" y="1219200"/>
            <a:ext cx="7139674" cy="139223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39675" y="1047750"/>
            <a:ext cx="6574874" cy="1514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3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Round 1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6675" y="2532502"/>
            <a:ext cx="438710" cy="4076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581775" y="824899"/>
            <a:ext cx="438710" cy="407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401800" y="6286500"/>
            <a:ext cx="438710" cy="407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79983" y="-57150"/>
            <a:ext cx="438710" cy="40760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765" y="-57150"/>
            <a:ext cx="438710" cy="40760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03838" y="2611436"/>
            <a:ext cx="4375348" cy="85319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04075" y="2543228"/>
            <a:ext cx="6574874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osefin Sans Thin Bold Italics"/>
                <a:ea typeface="+mn-ea"/>
                <a:cs typeface="+mn-cs"/>
              </a:rPr>
              <a:t>Question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1606B-E3A5-4B05-9272-06DFEF2C3285}"/>
              </a:ext>
            </a:extLst>
          </p:cNvPr>
          <p:cNvSpPr txBox="1"/>
          <p:nvPr/>
        </p:nvSpPr>
        <p:spPr>
          <a:xfrm>
            <a:off x="15087600" y="90297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1 point</a:t>
            </a:r>
            <a:endParaRPr lang="en-AU" sz="4000" dirty="0">
              <a:latin typeface="Barlow SemiCondensed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4BE1C3-1ADF-4076-B81B-A4335AA44F19}"/>
              </a:ext>
            </a:extLst>
          </p:cNvPr>
          <p:cNvSpPr txBox="1"/>
          <p:nvPr/>
        </p:nvSpPr>
        <p:spPr>
          <a:xfrm>
            <a:off x="554043" y="9029700"/>
            <a:ext cx="2839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arlow SemiCondensed" panose="020B0604020202020204" charset="0"/>
              </a:rPr>
              <a:t>45 seconds</a:t>
            </a:r>
            <a:endParaRPr lang="en-AU" sz="4000" dirty="0">
              <a:latin typeface="Barlow SemiCondensed" panose="020B0604020202020204" charset="0"/>
            </a:endParaRP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16CC8186-F373-49F3-B50B-2C60F5FF8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500917"/>
            <a:ext cx="2085649" cy="31963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26001D-4ABE-458C-BBED-6C4EF3BA94A4}"/>
              </a:ext>
            </a:extLst>
          </p:cNvPr>
          <p:cNvSpPr txBox="1"/>
          <p:nvPr/>
        </p:nvSpPr>
        <p:spPr>
          <a:xfrm>
            <a:off x="2923519" y="4625894"/>
            <a:ext cx="12440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0000"/>
                </a:solidFill>
                <a:effectLst/>
                <a:latin typeface="Barlow SemiCondensed" panose="020B0604020202020204" charset="0"/>
              </a:rPr>
              <a:t>What made Sunny angry when she checked out Kevin’s bedroom? </a:t>
            </a:r>
            <a:endParaRPr lang="en-AU" sz="6000" dirty="0">
              <a:latin typeface="Barlow Semi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69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896</Words>
  <Application>Microsoft Office PowerPoint</Application>
  <PresentationFormat>Custom</PresentationFormat>
  <Paragraphs>221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Barlow SemiCondensed Bold</vt:lpstr>
      <vt:lpstr>Barlow Condensed Bold</vt:lpstr>
      <vt:lpstr>Barlow SemiCondensed</vt:lpstr>
      <vt:lpstr>Josefin Sans Thin Bold Italics</vt:lpstr>
      <vt:lpstr>Calibri</vt:lpstr>
      <vt:lpstr>Josefin Sans Thin Bold</vt:lpstr>
      <vt:lpstr>Office Theme</vt:lpstr>
      <vt:lpstr>PowerPoint Presentation</vt:lpstr>
      <vt:lpstr>PowerPoint Presentation</vt:lpstr>
      <vt:lpstr>PowerPoint Presentation</vt:lpstr>
      <vt:lpstr>The Rules</vt:lpstr>
      <vt:lpstr>PowerPoint Presentation</vt:lpstr>
      <vt:lpstr>Good Luck to you all!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Readers Cup Template</dc:title>
  <dc:creator>Trish Buckley</dc:creator>
  <cp:lastModifiedBy>Patricia Buckley</cp:lastModifiedBy>
  <cp:revision>31</cp:revision>
  <dcterms:created xsi:type="dcterms:W3CDTF">2006-08-16T00:00:00Z</dcterms:created>
  <dcterms:modified xsi:type="dcterms:W3CDTF">2021-08-28T04:49:51Z</dcterms:modified>
  <dc:identifier>DAEdC3BT0iY</dc:identifier>
</cp:coreProperties>
</file>